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971" r:id="rId2"/>
    <p:sldId id="972" r:id="rId3"/>
    <p:sldId id="973" r:id="rId4"/>
    <p:sldId id="974" r:id="rId5"/>
    <p:sldId id="975" r:id="rId6"/>
    <p:sldId id="976" r:id="rId7"/>
    <p:sldId id="977" r:id="rId8"/>
    <p:sldId id="978" r:id="rId9"/>
    <p:sldId id="979" r:id="rId10"/>
    <p:sldId id="980" r:id="rId11"/>
    <p:sldId id="981" r:id="rId12"/>
    <p:sldId id="982" r:id="rId13"/>
    <p:sldId id="983" r:id="rId14"/>
    <p:sldId id="985" r:id="rId15"/>
    <p:sldId id="988" r:id="rId16"/>
    <p:sldId id="986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50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251"/>
        <p:guide orient="horz" pos="3566"/>
        <p:guide pos="2880"/>
      </p:guideLst>
    </p:cSldViewPr>
  </p:slideViewPr>
  <p:outlineViewPr>
    <p:cViewPr>
      <p:scale>
        <a:sx n="33" d="100"/>
        <a:sy n="33" d="100"/>
      </p:scale>
      <p:origin x="0" y="181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qa-fpw\QaData\ProjectFiles\U\UKinbound\TRISM04-8150_Annual_Research_Prog_2018_19\Business_Barometer_May_2019\Report\Business_Barometer_Charts_May_201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qa-fpw\QaData\ProjectFiles\U\UKinbound\TRISM04-8150_Annual_Research_Prog_2018_19\Business_Barometer_May_2019\Report\Business_Barometer_Charts_May_2019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qa-fpw\QaData\ProjectFiles\U\UKinbound\TRISM04-8150_Annual_Research_Prog_2018_19\Business_Barometer_May_2019\Report\Business_Barometer_Charts_May_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624521072796977E-4"/>
          <c:y val="8.6720347512524859E-4"/>
          <c:w val="0.99917375478927206"/>
          <c:h val="0.8754001728204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  <a:latin typeface="Gill Sans MT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'Q2 bookings'!$B$3:$B$5</c:f>
              <c:strCache>
                <c:ptCount val="3"/>
                <c:pt idx="0">
                  <c:v>Lower</c:v>
                </c:pt>
                <c:pt idx="1">
                  <c:v>About the same</c:v>
                </c:pt>
                <c:pt idx="2">
                  <c:v>Higher</c:v>
                </c:pt>
              </c:strCache>
            </c:strRef>
          </c:cat>
          <c:val>
            <c:numRef>
              <c:f>'Q2 bookings'!$C$3:$C$5</c:f>
              <c:numCache>
                <c:formatCode>0%</c:formatCode>
                <c:ptCount val="3"/>
                <c:pt idx="0">
                  <c:v>0.25</c:v>
                </c:pt>
                <c:pt idx="1">
                  <c:v>0.33</c:v>
                </c:pt>
                <c:pt idx="2">
                  <c:v>0.41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52506752"/>
        <c:axId val="152509440"/>
      </c:barChart>
      <c:catAx>
        <c:axId val="15250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800" b="1">
                <a:solidFill>
                  <a:srgbClr val="0070C0"/>
                </a:solidFill>
                <a:latin typeface="Gill Sans MT" pitchFamily="34" charset="0"/>
              </a:defRPr>
            </a:pPr>
            <a:endParaRPr lang="en-US"/>
          </a:p>
        </c:txPr>
        <c:crossAx val="152509440"/>
        <c:crosses val="autoZero"/>
        <c:auto val="1"/>
        <c:lblAlgn val="ctr"/>
        <c:lblOffset val="100"/>
        <c:noMultiLvlLbl val="0"/>
      </c:catAx>
      <c:valAx>
        <c:axId val="15250944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525067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1"/>
          <c:h val="0.8543941753043581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  <a:latin typeface="Gill Sans MT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'Q3 revenue yield'!$B$3:$B$5</c:f>
              <c:strCache>
                <c:ptCount val="3"/>
                <c:pt idx="0">
                  <c:v>Lower</c:v>
                </c:pt>
                <c:pt idx="1">
                  <c:v>About the same</c:v>
                </c:pt>
                <c:pt idx="2">
                  <c:v>Higher</c:v>
                </c:pt>
              </c:strCache>
            </c:strRef>
          </c:cat>
          <c:val>
            <c:numRef>
              <c:f>'Q3 revenue yield'!$C$3:$C$5</c:f>
              <c:numCache>
                <c:formatCode>0%</c:formatCode>
                <c:ptCount val="3"/>
                <c:pt idx="0">
                  <c:v>0.22</c:v>
                </c:pt>
                <c:pt idx="1">
                  <c:v>0.41</c:v>
                </c:pt>
                <c:pt idx="2">
                  <c:v>0.37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59890432"/>
        <c:axId val="159913856"/>
      </c:barChart>
      <c:catAx>
        <c:axId val="15989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2000" b="1">
                <a:solidFill>
                  <a:srgbClr val="0070C0"/>
                </a:solidFill>
                <a:latin typeface="Gill Sans MT" pitchFamily="34" charset="0"/>
              </a:defRPr>
            </a:pPr>
            <a:endParaRPr lang="en-US"/>
          </a:p>
        </c:txPr>
        <c:crossAx val="159913856"/>
        <c:crosses val="autoZero"/>
        <c:auto val="1"/>
        <c:lblAlgn val="ctr"/>
        <c:lblOffset val="100"/>
        <c:noMultiLvlLbl val="0"/>
      </c:catAx>
      <c:valAx>
        <c:axId val="159913856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one"/>
        <c:crossAx val="1598904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682597444220828E-2"/>
          <c:y val="5.1805699748585642E-2"/>
          <c:w val="0.93008674490140697"/>
          <c:h val="0.76422433047080163"/>
        </c:manualLayout>
      </c:layout>
      <c:lineChart>
        <c:grouping val="standard"/>
        <c:varyColors val="0"/>
        <c:ser>
          <c:idx val="0"/>
          <c:order val="0"/>
          <c:spPr>
            <a:ln w="47625"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9133330336162781E-2"/>
                  <c:y val="-7.6486614173228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667921442011768E-2"/>
                  <c:y val="-7.099107611548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247787610619469E-2"/>
                  <c:y val="-6.4864864864864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7569962785704368E-2"/>
                  <c:y val="-6.4865091863517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1541111626527169E-2"/>
                  <c:y val="-6.9008923884514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1238938053097282E-2"/>
                  <c:y val="-6.4864864864864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2052348064541387E-2"/>
                  <c:y val="4.7560628856680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3258254042104134E-2"/>
                  <c:y val="-7.567567567567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9063966877228651E-2"/>
                  <c:y val="-6.8468503937007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5107860139997074E-2"/>
                  <c:y val="5.95448314692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1083836572446028E-2"/>
                  <c:y val="-8.3557400234311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9.8159483912987518E-3"/>
                  <c:y val="-4.2362467191601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0070C0"/>
                    </a:solidFill>
                    <a:latin typeface="Gill Sans M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'Q6 Confidence'!$B$7:$B$16</c:f>
              <c:strCache>
                <c:ptCount val="10"/>
                <c:pt idx="0">
                  <c:v>Nov 2017</c:v>
                </c:pt>
                <c:pt idx="1">
                  <c:v>Jan   2018</c:v>
                </c:pt>
                <c:pt idx="2">
                  <c:v>March 2018</c:v>
                </c:pt>
                <c:pt idx="3">
                  <c:v>May 2018</c:v>
                </c:pt>
                <c:pt idx="4">
                  <c:v>July 2018</c:v>
                </c:pt>
                <c:pt idx="5">
                  <c:v>Sept 2018</c:v>
                </c:pt>
                <c:pt idx="6">
                  <c:v>Nov 2018</c:v>
                </c:pt>
                <c:pt idx="7">
                  <c:v>Jan   2019</c:v>
                </c:pt>
                <c:pt idx="8">
                  <c:v>March  2019</c:v>
                </c:pt>
                <c:pt idx="9">
                  <c:v>May     2019</c:v>
                </c:pt>
              </c:strCache>
            </c:strRef>
          </c:cat>
          <c:val>
            <c:numRef>
              <c:f>'Q6 Confidence'!$C$7:$C$16</c:f>
              <c:numCache>
                <c:formatCode>0%</c:formatCode>
                <c:ptCount val="10"/>
                <c:pt idx="0">
                  <c:v>0.6</c:v>
                </c:pt>
                <c:pt idx="1">
                  <c:v>0.54</c:v>
                </c:pt>
                <c:pt idx="2">
                  <c:v>0.52</c:v>
                </c:pt>
                <c:pt idx="3">
                  <c:v>0.45</c:v>
                </c:pt>
                <c:pt idx="4">
                  <c:v>0.47</c:v>
                </c:pt>
                <c:pt idx="5">
                  <c:v>0.56000000000000005</c:v>
                </c:pt>
                <c:pt idx="6">
                  <c:v>0.4</c:v>
                </c:pt>
                <c:pt idx="7">
                  <c:v>0.59</c:v>
                </c:pt>
                <c:pt idx="8">
                  <c:v>0.53</c:v>
                </c:pt>
                <c:pt idx="9">
                  <c:v>0.49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496640"/>
        <c:axId val="178498176"/>
      </c:lineChart>
      <c:catAx>
        <c:axId val="17849664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rgbClr val="0070C0"/>
            </a:solidFill>
          </a:ln>
        </c:spPr>
        <c:txPr>
          <a:bodyPr/>
          <a:lstStyle/>
          <a:p>
            <a:pPr>
              <a:defRPr sz="1800" b="1">
                <a:solidFill>
                  <a:srgbClr val="0070C0"/>
                </a:solidFill>
                <a:latin typeface="Gill Sans MT" pitchFamily="34" charset="0"/>
              </a:defRPr>
            </a:pPr>
            <a:endParaRPr lang="en-US"/>
          </a:p>
        </c:txPr>
        <c:crossAx val="178498176"/>
        <c:crosses val="autoZero"/>
        <c:auto val="1"/>
        <c:lblAlgn val="ctr"/>
        <c:lblOffset val="100"/>
        <c:noMultiLvlLbl val="0"/>
      </c:catAx>
      <c:valAx>
        <c:axId val="17849817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784966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885931645153429"/>
          <c:y val="6.5058345279399438E-2"/>
          <c:w val="0.55675107566197857"/>
          <c:h val="0.82593425162224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Q7a!$C$2</c:f>
              <c:strCache>
                <c:ptCount val="1"/>
                <c:pt idx="0">
                  <c:v>Value in %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9.79121670266377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79121670266377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1325914918918474"/>
                  <c:y val="7.55927912771596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800" b="1" i="0" u="none" strike="noStrike" baseline="0">
                    <a:solidFill>
                      <a:schemeClr val="bg1"/>
                    </a:solidFill>
                    <a:latin typeface="Gill Sans MT"/>
                    <a:ea typeface="Gill Sans MT"/>
                    <a:cs typeface="Gill Sans M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Q7a!$B$3:$B$5</c:f>
              <c:strCache>
                <c:ptCount val="3"/>
                <c:pt idx="0">
                  <c:v>To provide more protection for consumers </c:v>
                </c:pt>
                <c:pt idx="1">
                  <c:v>To create a level playing field for my sector</c:v>
                </c:pt>
                <c:pt idx="2">
                  <c:v>To generate more tax for the UK economy </c:v>
                </c:pt>
              </c:strCache>
            </c:strRef>
          </c:cat>
          <c:val>
            <c:numRef>
              <c:f>Q7a!$C$3:$C$5</c:f>
              <c:numCache>
                <c:formatCode>0%</c:formatCode>
                <c:ptCount val="3"/>
                <c:pt idx="0">
                  <c:v>0.71</c:v>
                </c:pt>
                <c:pt idx="1">
                  <c:v>0.71</c:v>
                </c:pt>
                <c:pt idx="2">
                  <c:v>0.43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59963008"/>
        <c:axId val="162018048"/>
      </c:barChart>
      <c:catAx>
        <c:axId val="159963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70C0"/>
                </a:solidFill>
                <a:latin typeface="Gill Sans MT"/>
                <a:ea typeface="Gill Sans MT"/>
                <a:cs typeface="Gill Sans MT"/>
              </a:defRPr>
            </a:pPr>
            <a:endParaRPr lang="en-US"/>
          </a:p>
        </c:txPr>
        <c:crossAx val="1620180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201804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59963008"/>
        <c:crosses val="autoZero"/>
        <c:crossBetween val="between"/>
      </c:valAx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0.8264</cdr:x>
      <cdr:y>0.09701</cdr:y>
    </cdr:from>
    <cdr:to>
      <cdr:x>1</cdr:x>
      <cdr:y>0.37924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10150" y="31432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F3FA2-82E8-4140-AE09-18D8D4F67733}" type="datetimeFigureOut">
              <a:rPr lang="en-GB" smtClean="0"/>
              <a:pPr/>
              <a:t>13/06/2019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DD082-D6BB-4EEC-8F4B-53FFEEE22C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87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7080F-9B4D-4112-8D4A-57601183D11A}" type="datetimeFigureOut">
              <a:rPr lang="en-GB" smtClean="0"/>
              <a:pPr/>
              <a:t>13/06/2019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DB708-E286-4D85-A49E-28FA8F891D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792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B708-E286-4D85-A49E-28FA8F891D44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B708-E286-4D85-A49E-28FA8F891D4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888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32C77-B002-44B2-B085-DFBD53553049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32C77-B002-44B2-B085-DFBD53553049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DFB7C-A5DA-4B89-8562-33CE32BDA6B6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3ABC-D6A5-457A-8CF2-FF5804E4F446}" type="datetime1">
              <a:rPr lang="en-US" smtClean="0"/>
              <a:pPr/>
              <a:t>6/13/2019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F365-5AD2-40A5-A69C-C3CF29C744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16EF-F688-4C68-A0EE-147E6201EA1D}" type="datetime1">
              <a:rPr lang="en-US" smtClean="0"/>
              <a:pPr/>
              <a:t>6/13/2019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F365-5AD2-40A5-A69C-C3CF29C744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96C6-87A9-4B0B-B0F8-B7F149EC3C8F}" type="datetime1">
              <a:rPr lang="en-US" smtClean="0"/>
              <a:pPr/>
              <a:t>6/13/2019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F365-5AD2-40A5-A69C-C3CF29C744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 b="1">
                <a:solidFill>
                  <a:srgbClr val="0070C0"/>
                </a:solidFill>
              </a:defRPr>
            </a:lvl1pPr>
            <a:lvl2pPr>
              <a:defRPr sz="1600" b="1">
                <a:solidFill>
                  <a:srgbClr val="0070C0"/>
                </a:solidFill>
              </a:defRPr>
            </a:lvl2pPr>
            <a:lvl3pPr>
              <a:defRPr sz="1400" b="1">
                <a:solidFill>
                  <a:srgbClr val="0070C0"/>
                </a:solidFill>
              </a:defRPr>
            </a:lvl3pPr>
            <a:lvl4pPr>
              <a:defRPr sz="1200" b="1">
                <a:solidFill>
                  <a:srgbClr val="0070C0"/>
                </a:solidFill>
              </a:defRPr>
            </a:lvl4pPr>
            <a:lvl5pPr>
              <a:defRPr sz="1000" b="1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 flipV="1">
            <a:off x="0" y="6741368"/>
            <a:ext cx="9144000" cy="162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NEW_qa_logo3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416280" y="5949280"/>
            <a:ext cx="620215" cy="72008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flipV="1">
            <a:off x="0" y="0"/>
            <a:ext cx="9144000" cy="1623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3" descr="C:\Users\tomr.QARESEARCH\AppData\Local\Microsoft\Windows\Temporary Internet Files\Content.Outlook\M7SW62LX\Simple Logo Landscap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07724"/>
            <a:ext cx="2267744" cy="54954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4550-27DA-415E-809B-B3F731A64372}" type="datetime1">
              <a:rPr lang="en-US" smtClean="0"/>
              <a:pPr/>
              <a:t>6/13/2019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F365-5AD2-40A5-A69C-C3CF29C744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F415-4907-4375-8E37-FF54CDF528C3}" type="datetime1">
              <a:rPr lang="en-US" smtClean="0"/>
              <a:pPr/>
              <a:t>6/13/2019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F365-5AD2-40A5-A69C-C3CF29C744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C3F1-DC9F-4C8F-918C-AF448D90439D}" type="datetime1">
              <a:rPr lang="en-US" smtClean="0"/>
              <a:pPr/>
              <a:t>6/13/2019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F365-5AD2-40A5-A69C-C3CF29C744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0915-FC17-416E-9040-DE127594EB14}" type="datetime1">
              <a:rPr lang="en-US" smtClean="0"/>
              <a:pPr/>
              <a:t>6/13/2019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F365-5AD2-40A5-A69C-C3CF29C744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C32B-5D7D-410D-81C2-EF8EA811931D}" type="datetime1">
              <a:rPr lang="en-US" smtClean="0"/>
              <a:pPr/>
              <a:t>6/13/2019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F365-5AD2-40A5-A69C-C3CF29C744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5723-8576-40B9-A012-26056D75B257}" type="datetime1">
              <a:rPr lang="en-US" smtClean="0"/>
              <a:pPr/>
              <a:t>6/13/2019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F365-5AD2-40A5-A69C-C3CF29C744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0B3A-AF66-43A1-B3B2-3ABF03900B8E}" type="datetime1">
              <a:rPr lang="en-US" smtClean="0"/>
              <a:pPr/>
              <a:t>6/13/2019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F365-5AD2-40A5-A69C-C3CF29C744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8D278-8CB9-45F7-83DB-A023CBFABDF7}" type="datetime1">
              <a:rPr lang="en-US" smtClean="0"/>
              <a:pPr/>
              <a:t>6/13/2019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6381328"/>
            <a:ext cx="395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F365-5AD2-40A5-A69C-C3CF29C7446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Gill Sans M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rgbClr val="0070C0"/>
          </a:solidFill>
          <a:latin typeface="Gill Sans M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rgbClr val="0070C0"/>
          </a:solidFill>
          <a:latin typeface="Gill Sans M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1" kern="1200">
          <a:solidFill>
            <a:srgbClr val="0070C0"/>
          </a:solidFill>
          <a:latin typeface="Gill Sans M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b="1" kern="1200">
          <a:solidFill>
            <a:srgbClr val="0070C0"/>
          </a:solidFill>
          <a:latin typeface="Gill Sans M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b="1" kern="1200">
          <a:solidFill>
            <a:srgbClr val="0070C0"/>
          </a:solidFill>
          <a:latin typeface="Gill Sans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3lZvOoJPOAhVL0xoKHSdXCoEQjRwIBw&amp;url=http://speakandgetbooked.com/moregigs/&amp;bvm=bv.128153897,d.ZGg&amp;psig=AFQjCNG68xjVVscWceV6mkzi3ChBQC-yFQ&amp;ust=1469695348038241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986660"/>
            <a:ext cx="9144000" cy="20790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899592" y="5949280"/>
            <a:ext cx="230425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7764" y="4437112"/>
            <a:ext cx="4248472" cy="1224136"/>
          </a:xfrm>
        </p:spPr>
        <p:txBody>
          <a:bodyPr>
            <a:noAutofit/>
          </a:bodyPr>
          <a:lstStyle/>
          <a:p>
            <a:r>
              <a:rPr lang="en-GB" sz="3200" dirty="0" smtClean="0"/>
              <a:t>Key Findings</a:t>
            </a:r>
          </a:p>
          <a:p>
            <a:r>
              <a:rPr lang="en-GB" sz="2000" dirty="0" smtClean="0"/>
              <a:t>May</a:t>
            </a:r>
            <a:r>
              <a:rPr lang="en-GB" sz="2000" b="1" dirty="0" smtClean="0"/>
              <a:t> 2019</a:t>
            </a:r>
            <a:endParaRPr lang="en-GB" sz="20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5800" y="2576304"/>
            <a:ext cx="7772400" cy="157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GB" sz="4400" b="1" dirty="0" smtClean="0">
                <a:solidFill>
                  <a:schemeClr val="bg1"/>
                </a:solidFill>
                <a:latin typeface="Segoe Print" pitchFamily="2" charset="0"/>
                <a:ea typeface="+mj-ea"/>
                <a:cs typeface="+mj-cs"/>
              </a:rPr>
              <a:t>Business Barometer Survey 2019</a:t>
            </a:r>
          </a:p>
          <a:p>
            <a:pPr lvl="0" algn="ctr">
              <a:spcBef>
                <a:spcPct val="0"/>
              </a:spcBef>
              <a:defRPr/>
            </a:pP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pic>
        <p:nvPicPr>
          <p:cNvPr id="14" name="Picture 9" descr="ISO logo_new_one_with_cert_no_on_Oct_0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5877272"/>
            <a:ext cx="1584176" cy="91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6084168" y="5874868"/>
            <a:ext cx="1724772" cy="983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100" dirty="0" smtClean="0">
                <a:solidFill>
                  <a:schemeClr val="tx1">
                    <a:tint val="75000"/>
                  </a:schemeClr>
                </a:solidFill>
                <a:latin typeface="Gill Sans MT" pitchFamily="34" charset="0"/>
              </a:rPr>
              <a:t>Mill House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100" dirty="0" smtClean="0">
                <a:solidFill>
                  <a:schemeClr val="tx1">
                    <a:tint val="75000"/>
                  </a:schemeClr>
                </a:solidFill>
                <a:latin typeface="Gill Sans MT" pitchFamily="34" charset="0"/>
              </a:rPr>
              <a:t>North Street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100" dirty="0" smtClean="0">
                <a:solidFill>
                  <a:schemeClr val="tx1">
                    <a:tint val="75000"/>
                  </a:schemeClr>
                </a:solidFill>
                <a:latin typeface="Gill Sans MT" pitchFamily="34" charset="0"/>
              </a:rPr>
              <a:t>York , YO1 6JD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Tel: 01904 632039</a:t>
            </a:r>
          </a:p>
        </p:txBody>
      </p:sp>
      <p:pic>
        <p:nvPicPr>
          <p:cNvPr id="17" name="Picture 16" descr="LogoProjec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5877272"/>
            <a:ext cx="3312368" cy="76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tomr.QARESEARCH\AppData\Local\Microsoft\Windows\Temporary Internet Files\Content.Outlook\M7SW62LX\Simple Logo Landsca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0016" y="332656"/>
            <a:ext cx="4283968" cy="1038139"/>
          </a:xfrm>
          <a:prstGeom prst="rect">
            <a:avLst/>
          </a:prstGeom>
          <a:noFill/>
        </p:spPr>
      </p:pic>
      <p:pic>
        <p:nvPicPr>
          <p:cNvPr id="9" name="Picture 8" descr="NEW_qa_logo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251230" y="5949280"/>
            <a:ext cx="690405" cy="80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210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299"/>
            <a:ext cx="9144000" cy="648072"/>
          </a:xfrm>
        </p:spPr>
        <p:txBody>
          <a:bodyPr>
            <a:noAutofit/>
          </a:bodyPr>
          <a:lstStyle/>
          <a:p>
            <a:r>
              <a:rPr lang="en-GB" sz="2700" dirty="0" smtClean="0"/>
              <a:t>German &amp; French markets show greatest decline</a:t>
            </a:r>
            <a:endParaRPr lang="en-GB" sz="27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190727" y="6513456"/>
            <a:ext cx="5040560" cy="476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defRPr/>
            </a:pPr>
            <a:r>
              <a:rPr lang="en-US" sz="1000" dirty="0" smtClean="0">
                <a:solidFill>
                  <a:srgbClr val="0070C0"/>
                </a:solidFill>
                <a:latin typeface="Gill Sans MT" pitchFamily="34" charset="0"/>
              </a:rPr>
              <a:t>Q5. Select the main market that you are currently experiencing decline in. </a:t>
            </a:r>
            <a:r>
              <a:rPr lang="en-GB" sz="1000" dirty="0" smtClean="0">
                <a:solidFill>
                  <a:srgbClr val="0070C0"/>
                </a:solidFill>
                <a:latin typeface="Gill Sans MT" pitchFamily="34" charset="0"/>
              </a:rPr>
              <a:t>Base: 51</a:t>
            </a:r>
            <a:endParaRPr lang="en-GB" sz="1000" dirty="0" smtClean="0">
              <a:solidFill>
                <a:srgbClr val="FF0000"/>
              </a:solidFill>
              <a:latin typeface="Gill Sans MT" pitchFamily="34" charset="0"/>
            </a:endParaRPr>
          </a:p>
        </p:txBody>
      </p:sp>
      <p:sp>
        <p:nvSpPr>
          <p:cNvPr id="3" name="AutoShape 2" descr="Image result for japan flag circl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452320" y="1268760"/>
            <a:ext cx="1691680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defRPr/>
            </a:pPr>
            <a:r>
              <a:rPr lang="en-GB" sz="2000" b="1" dirty="0" smtClean="0">
                <a:solidFill>
                  <a:srgbClr val="002060"/>
                </a:solidFill>
                <a:latin typeface="Gill Sans MT" pitchFamily="34" charset="0"/>
              </a:rPr>
              <a:t>45% </a:t>
            </a:r>
          </a:p>
          <a:p>
            <a:pPr lvl="0" algn="ctr">
              <a:defRPr/>
            </a:pPr>
            <a:r>
              <a:rPr lang="en-GB" sz="1600" dirty="0" smtClean="0">
                <a:solidFill>
                  <a:srgbClr val="002060"/>
                </a:solidFill>
                <a:latin typeface="Gill Sans MT" pitchFamily="34" charset="0"/>
              </a:rPr>
              <a:t>Not experiencing decline from any overseas markets.</a:t>
            </a:r>
          </a:p>
        </p:txBody>
      </p:sp>
      <p:pic>
        <p:nvPicPr>
          <p:cNvPr id="16" name="Picture 2" descr="https://cdn2.iconfinder.com/data/icons/world-flag-icons/256/Flag_of_Fran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559657"/>
            <a:ext cx="4035006" cy="3953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5640999" y="3639778"/>
            <a:ext cx="216024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latin typeface="Gill Sans MT" pitchFamily="34" charset="0"/>
              </a:rPr>
              <a:t>12%</a:t>
            </a:r>
          </a:p>
          <a:p>
            <a:pPr algn="ctr"/>
            <a:endParaRPr lang="en-GB" sz="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  <a:p>
            <a:pPr algn="ctr"/>
            <a:r>
              <a:rPr lang="en-GB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</a:rPr>
              <a:t>Experienced decline from French market</a:t>
            </a:r>
            <a:endParaRPr lang="en-GB" sz="1700" b="1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4" name="AutoShape 6" descr="Image result for germany flag circ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8" descr="Image result for germany flag circ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0" descr="Image result for germany flag circ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4" name="Picture 12" descr="https://png2.kisspng.com/sh/19fb255dccf4a460e7ddb76aa38567ac/L0KzQYm3VMI5N6JvfZH0aYP2gLBuTfZtaZgyh9g2Z3X1fbL1mb02aZY5UKkEMUe0dofrUb40PmM1SKc5M0G4QoWCUsY0PWQ5TqgDLoDxd1==/kisspng-flag-of-germany-5ae4879171f6d1.36200503152492635346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152023"/>
            <a:ext cx="4704456" cy="47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52066" y="2782661"/>
            <a:ext cx="280831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/>
                </a:solidFill>
                <a:latin typeface="Gill Sans MT" pitchFamily="34" charset="0"/>
              </a:rPr>
              <a:t>22%</a:t>
            </a:r>
          </a:p>
          <a:p>
            <a:pPr algn="ctr"/>
            <a:endParaRPr lang="en-GB" sz="200" b="1" dirty="0" smtClean="0">
              <a:solidFill>
                <a:schemeClr val="bg1"/>
              </a:solidFill>
              <a:latin typeface="Gill Sans MT" pitchFamily="34" charset="0"/>
            </a:endParaRPr>
          </a:p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Gill Sans MT" pitchFamily="34" charset="0"/>
              </a:rPr>
              <a:t>Experienced decline from German market</a:t>
            </a:r>
            <a:endParaRPr lang="en-GB" sz="20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0577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6064"/>
          </a:xfrm>
          <a:ln>
            <a:noFill/>
          </a:ln>
        </p:spPr>
        <p:txBody>
          <a:bodyPr/>
          <a:lstStyle/>
          <a:p>
            <a:r>
              <a:rPr lang="en-GB" sz="2700" dirty="0" smtClean="0"/>
              <a:t>Confidence in future business levels drops slightly</a:t>
            </a:r>
            <a:endParaRPr lang="en-GB" sz="27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627784" y="6309320"/>
            <a:ext cx="3960440" cy="548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defRPr/>
            </a:pPr>
            <a:r>
              <a:rPr lang="en-US" sz="1000" dirty="0" smtClean="0">
                <a:solidFill>
                  <a:srgbClr val="0070C0"/>
                </a:solidFill>
                <a:latin typeface="Gill Sans MT" pitchFamily="34" charset="0"/>
              </a:rPr>
              <a:t>Q6. Looking ahead to the next 12 months, how confident are you feeling about bookings / visitor revenues / customer orders? </a:t>
            </a:r>
            <a:r>
              <a:rPr lang="en-GB" sz="1000" dirty="0" smtClean="0">
                <a:solidFill>
                  <a:srgbClr val="0070C0"/>
                </a:solidFill>
                <a:latin typeface="Gill Sans MT" pitchFamily="34" charset="0"/>
              </a:rPr>
              <a:t>Base: 51</a:t>
            </a:r>
            <a:endParaRPr lang="en-GB" sz="1000" dirty="0" smtClean="0">
              <a:solidFill>
                <a:srgbClr val="FF0000"/>
              </a:solidFill>
              <a:latin typeface="Gill Sans MT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8105902"/>
              </p:ext>
            </p:extLst>
          </p:nvPr>
        </p:nvGraphicFramePr>
        <p:xfrm>
          <a:off x="251520" y="1412776"/>
          <a:ext cx="8568951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0456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033" y="4025394"/>
            <a:ext cx="3995935" cy="27178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25"/>
            <a:ext cx="9144000" cy="562074"/>
          </a:xfrm>
          <a:ln>
            <a:noFill/>
          </a:ln>
        </p:spPr>
        <p:txBody>
          <a:bodyPr/>
          <a:lstStyle/>
          <a:p>
            <a:r>
              <a:rPr lang="en-GB" sz="2200" dirty="0" smtClean="0"/>
              <a:t>Strong bookings &amp; domestic growth spark confidence in coming year</a:t>
            </a:r>
            <a:endParaRPr lang="en-GB" sz="2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3600" y="3887850"/>
            <a:ext cx="2855091" cy="9361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algn="ctr">
              <a:defRPr/>
            </a:pPr>
            <a:r>
              <a:rPr lang="en-GB" i="1" dirty="0">
                <a:solidFill>
                  <a:srgbClr val="0070C0"/>
                </a:solidFill>
                <a:latin typeface="Gill Sans MT" pitchFamily="34" charset="0"/>
              </a:rPr>
              <a:t>“We have already surpassed our total turnover for 2018.”</a:t>
            </a:r>
            <a:endParaRPr lang="en-GB" i="1" dirty="0" smtClean="0">
              <a:solidFill>
                <a:srgbClr val="0070C0"/>
              </a:solidFill>
              <a:latin typeface="Gill Sans MT" pitchFamily="34" charset="0"/>
            </a:endParaRPr>
          </a:p>
          <a:p>
            <a:pPr lvl="0" algn="ctr">
              <a:defRPr/>
            </a:pPr>
            <a:r>
              <a:rPr lang="en-GB" b="1" dirty="0" smtClean="0">
                <a:solidFill>
                  <a:srgbClr val="0070C0"/>
                </a:solidFill>
                <a:latin typeface="Gill Sans MT" pitchFamily="34" charset="0"/>
              </a:rPr>
              <a:t>Tour Operator</a:t>
            </a:r>
          </a:p>
        </p:txBody>
      </p:sp>
      <p:sp>
        <p:nvSpPr>
          <p:cNvPr id="6" name="Rectangle 5"/>
          <p:cNvSpPr/>
          <p:nvPr/>
        </p:nvSpPr>
        <p:spPr>
          <a:xfrm>
            <a:off x="2843808" y="1124744"/>
            <a:ext cx="3384376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i="1" dirty="0">
                <a:solidFill>
                  <a:srgbClr val="0070C0"/>
                </a:solidFill>
                <a:latin typeface="Gill Sans MT" pitchFamily="34" charset="0"/>
              </a:rPr>
              <a:t>“We are confident in the long haul markets which are strong and showing an increase in bookings.”</a:t>
            </a:r>
            <a:endParaRPr lang="en-GB" i="1" dirty="0" smtClean="0">
              <a:solidFill>
                <a:srgbClr val="0070C0"/>
              </a:solidFill>
              <a:latin typeface="Gill Sans MT" pitchFamily="34" charset="0"/>
            </a:endParaRPr>
          </a:p>
          <a:p>
            <a:pPr algn="ctr">
              <a:defRPr/>
            </a:pPr>
            <a:r>
              <a:rPr lang="en-GB" b="1" dirty="0" smtClean="0">
                <a:solidFill>
                  <a:srgbClr val="0070C0"/>
                </a:solidFill>
                <a:latin typeface="Gill Sans MT" pitchFamily="34" charset="0"/>
              </a:rPr>
              <a:t>Tour Operator</a:t>
            </a:r>
          </a:p>
        </p:txBody>
      </p:sp>
      <p:sp>
        <p:nvSpPr>
          <p:cNvPr id="7" name="Rectangle 6"/>
          <p:cNvSpPr/>
          <p:nvPr/>
        </p:nvSpPr>
        <p:spPr>
          <a:xfrm>
            <a:off x="85531" y="4032737"/>
            <a:ext cx="352839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i="1" dirty="0">
                <a:solidFill>
                  <a:srgbClr val="0070C0"/>
                </a:solidFill>
                <a:latin typeface="Gill Sans MT" pitchFamily="34" charset="0"/>
              </a:rPr>
              <a:t>“Destination </a:t>
            </a:r>
            <a:r>
              <a:rPr lang="en-GB" i="1" dirty="0" smtClean="0">
                <a:solidFill>
                  <a:srgbClr val="0070C0"/>
                </a:solidFill>
                <a:latin typeface="Gill Sans MT" pitchFamily="34" charset="0"/>
              </a:rPr>
              <a:t>busier”</a:t>
            </a:r>
          </a:p>
          <a:p>
            <a:pPr algn="ctr">
              <a:defRPr/>
            </a:pPr>
            <a:r>
              <a:rPr lang="en-GB" b="1" dirty="0" smtClean="0">
                <a:solidFill>
                  <a:srgbClr val="0070C0"/>
                </a:solidFill>
                <a:latin typeface="Gill Sans MT" pitchFamily="34" charset="0"/>
              </a:rPr>
              <a:t>Service Provider</a:t>
            </a:r>
            <a:endParaRPr lang="en-GB" i="1" dirty="0" smtClean="0">
              <a:solidFill>
                <a:srgbClr val="0070C0"/>
              </a:solidFill>
              <a:latin typeface="Gill Sans MT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38293" y="2564904"/>
            <a:ext cx="3205707" cy="94767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algn="ctr">
              <a:defRPr/>
            </a:pPr>
            <a:r>
              <a:rPr lang="en-GB" i="1" dirty="0">
                <a:solidFill>
                  <a:srgbClr val="0070C0"/>
                </a:solidFill>
                <a:latin typeface="Gill Sans MT" pitchFamily="34" charset="0"/>
              </a:rPr>
              <a:t>“Forward bookings looking </a:t>
            </a:r>
            <a:r>
              <a:rPr lang="en-GB" i="1" dirty="0" smtClean="0">
                <a:solidFill>
                  <a:srgbClr val="0070C0"/>
                </a:solidFill>
                <a:latin typeface="Gill Sans MT" pitchFamily="34" charset="0"/>
              </a:rPr>
              <a:t>strong”</a:t>
            </a:r>
          </a:p>
          <a:p>
            <a:pPr algn="ctr">
              <a:defRPr/>
            </a:pPr>
            <a:r>
              <a:rPr lang="en-GB" b="1" dirty="0" smtClean="0">
                <a:solidFill>
                  <a:srgbClr val="0070C0"/>
                </a:solidFill>
                <a:latin typeface="Gill Sans MT" pitchFamily="34" charset="0"/>
              </a:rPr>
              <a:t>Service Provider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699792" y="6332220"/>
            <a:ext cx="3888432" cy="4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defRPr/>
            </a:pPr>
            <a:r>
              <a:rPr lang="en-US" sz="1000" dirty="0" smtClean="0">
                <a:solidFill>
                  <a:srgbClr val="0070C0"/>
                </a:solidFill>
                <a:latin typeface="Gill Sans MT" pitchFamily="34" charset="0"/>
              </a:rPr>
              <a:t>Q6a. </a:t>
            </a:r>
            <a:r>
              <a:rPr lang="en-GB" sz="1000" dirty="0" smtClean="0">
                <a:solidFill>
                  <a:srgbClr val="0070C0"/>
                </a:solidFill>
                <a:latin typeface="Gill Sans MT" pitchFamily="34" charset="0"/>
              </a:rPr>
              <a:t>Why do you feel confident about bookings/visitor numbers/customer orders for the next 12 months? Base: 25</a:t>
            </a:r>
            <a:endParaRPr lang="en-GB" sz="1000" dirty="0" smtClean="0">
              <a:solidFill>
                <a:srgbClr val="FF0000"/>
              </a:solidFill>
              <a:latin typeface="Gill Sans M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008" y="2715577"/>
            <a:ext cx="338437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i="1" dirty="0">
                <a:solidFill>
                  <a:srgbClr val="0070C0"/>
                </a:solidFill>
                <a:latin typeface="Gill Sans MT" pitchFamily="34" charset="0"/>
              </a:rPr>
              <a:t>“Due to growth in domestic visitors.”</a:t>
            </a:r>
            <a:endParaRPr lang="en-GB" i="1" dirty="0" smtClean="0">
              <a:solidFill>
                <a:srgbClr val="0070C0"/>
              </a:solidFill>
              <a:latin typeface="Gill Sans MT" pitchFamily="34" charset="0"/>
            </a:endParaRPr>
          </a:p>
          <a:p>
            <a:pPr algn="ctr">
              <a:defRPr/>
            </a:pPr>
            <a:r>
              <a:rPr lang="en-GB" b="1" dirty="0" smtClean="0">
                <a:solidFill>
                  <a:srgbClr val="0070C0"/>
                </a:solidFill>
                <a:latin typeface="Gill Sans MT" pitchFamily="34" charset="0"/>
              </a:rPr>
              <a:t>Attraction</a:t>
            </a:r>
            <a:endParaRPr lang="en-GB" i="1" dirty="0" smtClean="0">
              <a:solidFill>
                <a:srgbClr val="0070C0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051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eorginaC\Documents\Presentation Pictures\uncertain wom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888" y="3818657"/>
            <a:ext cx="3866225" cy="292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2074"/>
          </a:xfrm>
          <a:ln>
            <a:noFill/>
          </a:ln>
        </p:spPr>
        <p:txBody>
          <a:bodyPr/>
          <a:lstStyle/>
          <a:p>
            <a:r>
              <a:rPr lang="en-GB" sz="2700" dirty="0" smtClean="0"/>
              <a:t>‘Brexit’ concerns dominate low </a:t>
            </a:r>
            <a:r>
              <a:rPr lang="en-GB" sz="2700" dirty="0"/>
              <a:t>&amp;</a:t>
            </a:r>
            <a:r>
              <a:rPr lang="en-GB" sz="2700" dirty="0" smtClean="0"/>
              <a:t> uncertain confidence</a:t>
            </a:r>
            <a:endParaRPr lang="en-GB" sz="2700" dirty="0"/>
          </a:p>
        </p:txBody>
      </p:sp>
      <p:sp>
        <p:nvSpPr>
          <p:cNvPr id="5" name="Rectangle 4"/>
          <p:cNvSpPr/>
          <p:nvPr/>
        </p:nvSpPr>
        <p:spPr>
          <a:xfrm>
            <a:off x="4122573" y="1244474"/>
            <a:ext cx="4518644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i="1" dirty="0">
                <a:solidFill>
                  <a:srgbClr val="0070C0"/>
                </a:solidFill>
                <a:latin typeface="Gill Sans MT" pitchFamily="34" charset="0"/>
              </a:rPr>
              <a:t>“</a:t>
            </a:r>
            <a:r>
              <a:rPr lang="en-GB" i="1" dirty="0" err="1">
                <a:solidFill>
                  <a:srgbClr val="0070C0"/>
                </a:solidFill>
                <a:latin typeface="Gill Sans MT" pitchFamily="34" charset="0"/>
              </a:rPr>
              <a:t>Brexit</a:t>
            </a:r>
            <a:r>
              <a:rPr lang="en-GB" i="1" dirty="0">
                <a:solidFill>
                  <a:srgbClr val="0070C0"/>
                </a:solidFill>
                <a:latin typeface="Gill Sans MT" pitchFamily="34" charset="0"/>
              </a:rPr>
              <a:t> concerns are still </a:t>
            </a:r>
            <a:r>
              <a:rPr lang="en-GB" i="1" dirty="0" err="1">
                <a:solidFill>
                  <a:srgbClr val="0070C0"/>
                </a:solidFill>
                <a:latin typeface="Gill Sans MT" pitchFamily="34" charset="0"/>
              </a:rPr>
              <a:t>ongoing</a:t>
            </a:r>
            <a:r>
              <a:rPr lang="en-GB" i="1" dirty="0">
                <a:solidFill>
                  <a:srgbClr val="0070C0"/>
                </a:solidFill>
                <a:latin typeface="Gill Sans MT" pitchFamily="34" charset="0"/>
              </a:rPr>
              <a:t> and will we be weather </a:t>
            </a:r>
            <a:r>
              <a:rPr lang="en-GB" i="1" dirty="0" smtClean="0">
                <a:solidFill>
                  <a:srgbClr val="0070C0"/>
                </a:solidFill>
                <a:latin typeface="Gill Sans MT" pitchFamily="34" charset="0"/>
              </a:rPr>
              <a:t>dependent. School </a:t>
            </a:r>
            <a:r>
              <a:rPr lang="en-GB" i="1" dirty="0">
                <a:solidFill>
                  <a:srgbClr val="0070C0"/>
                </a:solidFill>
                <a:latin typeface="Gill Sans MT" pitchFamily="34" charset="0"/>
              </a:rPr>
              <a:t>budget cuts is still a concern and has affected volume &amp; </a:t>
            </a:r>
            <a:r>
              <a:rPr lang="en-GB" i="1" dirty="0" smtClean="0">
                <a:solidFill>
                  <a:srgbClr val="0070C0"/>
                </a:solidFill>
                <a:latin typeface="Gill Sans MT" pitchFamily="34" charset="0"/>
              </a:rPr>
              <a:t>revenue”</a:t>
            </a:r>
          </a:p>
          <a:p>
            <a:pPr algn="ctr">
              <a:defRPr/>
            </a:pPr>
            <a:r>
              <a:rPr lang="en-GB" b="1" dirty="0" smtClean="0">
                <a:solidFill>
                  <a:srgbClr val="0070C0"/>
                </a:solidFill>
                <a:latin typeface="Gill Sans MT" pitchFamily="34" charset="0"/>
              </a:rPr>
              <a:t>Attraction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555776" y="6336704"/>
            <a:ext cx="4032448" cy="4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defRPr/>
            </a:pPr>
            <a:r>
              <a:rPr lang="en-US" sz="1000" dirty="0" smtClean="0">
                <a:solidFill>
                  <a:srgbClr val="0070C0"/>
                </a:solidFill>
                <a:latin typeface="Gill Sans MT" pitchFamily="34" charset="0"/>
              </a:rPr>
              <a:t>Q6a. </a:t>
            </a:r>
            <a:r>
              <a:rPr lang="en-GB" sz="1000" dirty="0" smtClean="0">
                <a:solidFill>
                  <a:srgbClr val="0070C0"/>
                </a:solidFill>
                <a:latin typeface="Gill Sans MT" pitchFamily="34" charset="0"/>
              </a:rPr>
              <a:t>Why do you feel less confident about bookings/visitor numbers/customer orders for the next 12 months? Base: 26</a:t>
            </a:r>
          </a:p>
        </p:txBody>
      </p:sp>
      <p:sp>
        <p:nvSpPr>
          <p:cNvPr id="8" name="Rectangle 7"/>
          <p:cNvSpPr/>
          <p:nvPr/>
        </p:nvSpPr>
        <p:spPr>
          <a:xfrm>
            <a:off x="198901" y="1844638"/>
            <a:ext cx="3509001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i="1" dirty="0">
                <a:solidFill>
                  <a:srgbClr val="0070C0"/>
                </a:solidFill>
                <a:latin typeface="Gill Sans MT" pitchFamily="34" charset="0"/>
              </a:rPr>
              <a:t>“Mostly because of </a:t>
            </a:r>
            <a:r>
              <a:rPr lang="en-GB" i="1" dirty="0" err="1">
                <a:solidFill>
                  <a:srgbClr val="0070C0"/>
                </a:solidFill>
                <a:latin typeface="Gill Sans MT" pitchFamily="34" charset="0"/>
              </a:rPr>
              <a:t>Brexit</a:t>
            </a:r>
            <a:r>
              <a:rPr lang="en-GB" i="1" dirty="0">
                <a:solidFill>
                  <a:srgbClr val="0070C0"/>
                </a:solidFill>
                <a:latin typeface="Gill Sans MT" pitchFamily="34" charset="0"/>
              </a:rPr>
              <a:t>; this year has been very unpredictable so far</a:t>
            </a:r>
            <a:r>
              <a:rPr lang="en-GB" i="1" dirty="0" smtClean="0">
                <a:solidFill>
                  <a:srgbClr val="0070C0"/>
                </a:solidFill>
                <a:latin typeface="Gill Sans MT" pitchFamily="34" charset="0"/>
              </a:rPr>
              <a:t>.”</a:t>
            </a:r>
          </a:p>
          <a:p>
            <a:pPr algn="ctr">
              <a:defRPr/>
            </a:pPr>
            <a:r>
              <a:rPr lang="en-GB" b="1" dirty="0" smtClean="0">
                <a:solidFill>
                  <a:srgbClr val="0070C0"/>
                </a:solidFill>
                <a:latin typeface="Gill Sans MT" pitchFamily="34" charset="0"/>
              </a:rPr>
              <a:t>Tour Operator</a:t>
            </a:r>
          </a:p>
        </p:txBody>
      </p:sp>
      <p:sp>
        <p:nvSpPr>
          <p:cNvPr id="6" name="Rectangle 5"/>
          <p:cNvSpPr/>
          <p:nvPr/>
        </p:nvSpPr>
        <p:spPr>
          <a:xfrm>
            <a:off x="329513" y="3572861"/>
            <a:ext cx="2834511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i="1" dirty="0">
                <a:solidFill>
                  <a:srgbClr val="0070C0"/>
                </a:solidFill>
                <a:latin typeface="Gill Sans MT" pitchFamily="34" charset="0"/>
              </a:rPr>
              <a:t>“</a:t>
            </a:r>
            <a:r>
              <a:rPr lang="en-GB" i="1" dirty="0" err="1">
                <a:solidFill>
                  <a:srgbClr val="0070C0"/>
                </a:solidFill>
                <a:latin typeface="Gill Sans MT" pitchFamily="34" charset="0"/>
              </a:rPr>
              <a:t>Brexit</a:t>
            </a:r>
            <a:r>
              <a:rPr lang="en-GB" i="1" dirty="0">
                <a:solidFill>
                  <a:srgbClr val="0070C0"/>
                </a:solidFill>
                <a:latin typeface="Gill Sans MT" pitchFamily="34" charset="0"/>
              </a:rPr>
              <a:t> uncertainty - it could cause massive problems for us operationally.”</a:t>
            </a:r>
            <a:endParaRPr lang="en-GB" i="1" dirty="0" smtClean="0">
              <a:solidFill>
                <a:srgbClr val="0070C0"/>
              </a:solidFill>
              <a:latin typeface="Gill Sans MT" pitchFamily="34" charset="0"/>
            </a:endParaRPr>
          </a:p>
          <a:p>
            <a:pPr algn="ctr"/>
            <a:r>
              <a:rPr lang="en-GB" b="1" dirty="0" smtClean="0">
                <a:solidFill>
                  <a:srgbClr val="0070C0"/>
                </a:solidFill>
                <a:latin typeface="Gill Sans MT" pitchFamily="34" charset="0"/>
              </a:rPr>
              <a:t>Service Provider</a:t>
            </a:r>
            <a:endParaRPr lang="en-GB" b="1" dirty="0">
              <a:solidFill>
                <a:srgbClr val="0070C0"/>
              </a:solidFill>
              <a:latin typeface="Gill Sans M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61118" y="3356992"/>
            <a:ext cx="3366232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i="1" dirty="0">
                <a:solidFill>
                  <a:srgbClr val="0070C0"/>
                </a:solidFill>
                <a:latin typeface="Gill Sans MT" pitchFamily="34" charset="0"/>
              </a:rPr>
              <a:t>“BREXIT uncertainty is continuing / Economy </a:t>
            </a:r>
            <a:r>
              <a:rPr lang="en-GB" i="1" dirty="0" smtClean="0">
                <a:solidFill>
                  <a:srgbClr val="0070C0"/>
                </a:solidFill>
                <a:latin typeface="Gill Sans MT" pitchFamily="34" charset="0"/>
              </a:rPr>
              <a:t>uncertain.”</a:t>
            </a:r>
          </a:p>
          <a:p>
            <a:pPr algn="ctr">
              <a:defRPr/>
            </a:pPr>
            <a:r>
              <a:rPr lang="en-GB" b="1" dirty="0" smtClean="0">
                <a:solidFill>
                  <a:srgbClr val="0070C0"/>
                </a:solidFill>
                <a:latin typeface="Gill Sans MT" pitchFamily="34" charset="0"/>
              </a:rPr>
              <a:t>Accommodation Provider</a:t>
            </a:r>
          </a:p>
        </p:txBody>
      </p:sp>
    </p:spTree>
    <p:extLst>
      <p:ext uri="{BB962C8B-B14F-4D97-AF65-F5344CB8AC3E}">
        <p14:creationId xmlns:p14="http://schemas.microsoft.com/office/powerpoint/2010/main" val="23345301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haring econo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1" r="3523"/>
          <a:stretch/>
        </p:blipFill>
        <p:spPr bwMode="auto">
          <a:xfrm>
            <a:off x="-7021" y="116632"/>
            <a:ext cx="9151021" cy="663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687934" y="1268760"/>
            <a:ext cx="3960440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GB" sz="6600" b="1" dirty="0" smtClean="0">
                <a:solidFill>
                  <a:schemeClr val="bg1"/>
                </a:solidFill>
                <a:latin typeface="Segoe Print" pitchFamily="2" charset="0"/>
                <a:ea typeface="+mj-ea"/>
                <a:cs typeface="+mj-cs"/>
              </a:rPr>
              <a:t>55%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GB" sz="2800" b="1" dirty="0" smtClean="0">
                <a:solidFill>
                  <a:schemeClr val="bg1"/>
                </a:solidFill>
                <a:latin typeface="Segoe Print" pitchFamily="2" charset="0"/>
                <a:ea typeface="+mj-ea"/>
                <a:cs typeface="+mj-cs"/>
              </a:rPr>
              <a:t>agree sharing economy platforms (e.g. </a:t>
            </a:r>
            <a:r>
              <a:rPr lang="en-GB" sz="2800" b="1" dirty="0" err="1" smtClean="0">
                <a:solidFill>
                  <a:schemeClr val="bg1"/>
                </a:solidFill>
                <a:latin typeface="Segoe Print" pitchFamily="2" charset="0"/>
                <a:ea typeface="+mj-ea"/>
                <a:cs typeface="+mj-cs"/>
              </a:rPr>
              <a:t>Uber</a:t>
            </a:r>
            <a:r>
              <a:rPr lang="en-GB" sz="2800" b="1" dirty="0" smtClean="0">
                <a:solidFill>
                  <a:schemeClr val="bg1"/>
                </a:solidFill>
                <a:latin typeface="Segoe Print" pitchFamily="2" charset="0"/>
                <a:ea typeface="+mj-ea"/>
                <a:cs typeface="+mj-cs"/>
              </a:rPr>
              <a:t>, </a:t>
            </a:r>
            <a:r>
              <a:rPr lang="en-GB" sz="2800" b="1" dirty="0" err="1" smtClean="0">
                <a:solidFill>
                  <a:schemeClr val="bg1"/>
                </a:solidFill>
                <a:latin typeface="Segoe Print" pitchFamily="2" charset="0"/>
                <a:ea typeface="+mj-ea"/>
                <a:cs typeface="+mj-cs"/>
              </a:rPr>
              <a:t>Airbnb</a:t>
            </a:r>
            <a:r>
              <a:rPr lang="en-GB" sz="2800" b="1" dirty="0" smtClean="0">
                <a:solidFill>
                  <a:schemeClr val="bg1"/>
                </a:solidFill>
                <a:latin typeface="Segoe Print" pitchFamily="2" charset="0"/>
                <a:ea typeface="+mj-ea"/>
                <a:cs typeface="+mj-cs"/>
              </a:rPr>
              <a:t>) should be subject to tourism regulations…</a:t>
            </a:r>
            <a:endParaRPr lang="en-GB" sz="4400" b="1" dirty="0">
              <a:solidFill>
                <a:schemeClr val="bg1"/>
              </a:solidFill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47864" y="5157192"/>
            <a:ext cx="547260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GB" sz="2400" b="1" dirty="0" smtClean="0">
                <a:solidFill>
                  <a:schemeClr val="bg1"/>
                </a:solidFill>
                <a:latin typeface="Segoe Print" pitchFamily="2" charset="0"/>
                <a:ea typeface="+mj-ea"/>
                <a:cs typeface="+mj-cs"/>
              </a:rPr>
              <a:t>…only 2% disagreed with this, the remaining 43% were neutral or not applicable</a:t>
            </a:r>
            <a:endParaRPr lang="en-GB" sz="1400" b="1" dirty="0">
              <a:solidFill>
                <a:schemeClr val="bg1"/>
              </a:solidFill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19672" y="6480632"/>
            <a:ext cx="6048672" cy="4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Gill Sans MT" pitchFamily="34" charset="0"/>
              </a:rPr>
              <a:t>Q7. To what extent do you agree that there should be more regulation of sharing economy platforms? </a:t>
            </a:r>
            <a:r>
              <a:rPr lang="en-GB" sz="1000" dirty="0" smtClean="0">
                <a:solidFill>
                  <a:schemeClr val="bg1"/>
                </a:solidFill>
                <a:latin typeface="Gill Sans MT" pitchFamily="34" charset="0"/>
              </a:rPr>
              <a:t>Base: 51</a:t>
            </a:r>
          </a:p>
        </p:txBody>
      </p:sp>
    </p:spTree>
    <p:extLst>
      <p:ext uri="{BB962C8B-B14F-4D97-AF65-F5344CB8AC3E}">
        <p14:creationId xmlns:p14="http://schemas.microsoft.com/office/powerpoint/2010/main" val="3995269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 smtClean="0"/>
              <a:t>Consumer &amp; sector protection drives desire for regulation</a:t>
            </a:r>
            <a:endParaRPr lang="en-GB" sz="26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566952"/>
              </p:ext>
            </p:extLst>
          </p:nvPr>
        </p:nvGraphicFramePr>
        <p:xfrm>
          <a:off x="683568" y="980728"/>
          <a:ext cx="777686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2675271" y="6336704"/>
            <a:ext cx="3793458" cy="4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defRPr/>
            </a:pPr>
            <a:r>
              <a:rPr lang="en-GB" sz="1000" dirty="0" smtClean="0">
                <a:solidFill>
                  <a:srgbClr val="0070C0"/>
                </a:solidFill>
                <a:latin typeface="Gill Sans MT" pitchFamily="34" charset="0"/>
              </a:rPr>
              <a:t>Q7a. Why do you feel sharing economy platforms should be subject to the same regulations as other tourism providers? Base: 28</a:t>
            </a:r>
          </a:p>
        </p:txBody>
      </p:sp>
    </p:spTree>
    <p:extLst>
      <p:ext uri="{BB962C8B-B14F-4D97-AF65-F5344CB8AC3E}">
        <p14:creationId xmlns:p14="http://schemas.microsoft.com/office/powerpoint/2010/main" val="3272983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988840"/>
            <a:ext cx="9144000" cy="28803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9" descr="ISO logo_new_one_with_cert_no_on_Oct_0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92280" y="188640"/>
            <a:ext cx="1567076" cy="90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7019404" y="2303909"/>
            <a:ext cx="1441450" cy="981075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cs typeface="+mn-cs"/>
              </a:rPr>
              <a:t/>
            </a:r>
            <a:br>
              <a:rPr lang="en-GB" sz="1100" dirty="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cs typeface="+mn-cs"/>
              </a:rPr>
            </a:br>
            <a:endParaRPr lang="en-GB" sz="1100" dirty="0">
              <a:solidFill>
                <a:schemeClr val="tx1">
                  <a:tint val="75000"/>
                </a:schemeClr>
              </a:solidFill>
              <a:latin typeface="Gill Sans MT" pitchFamily="34" charset="0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1100" dirty="0">
                <a:latin typeface="+mn-lt"/>
                <a:cs typeface="+mn-cs"/>
              </a:rPr>
              <a:t/>
            </a:r>
            <a:br>
              <a:rPr lang="en-GB" sz="1100" dirty="0">
                <a:latin typeface="+mn-lt"/>
                <a:cs typeface="+mn-cs"/>
              </a:rPr>
            </a:br>
            <a:endParaRPr lang="en-GB" sz="1100" dirty="0">
              <a:solidFill>
                <a:schemeClr val="tx1">
                  <a:tint val="75000"/>
                </a:schemeClr>
              </a:solidFill>
              <a:latin typeface="Gill Sans MT" pitchFamily="34" charset="0"/>
              <a:cs typeface="+mn-cs"/>
            </a:endParaRPr>
          </a:p>
        </p:txBody>
      </p:sp>
      <p:pic>
        <p:nvPicPr>
          <p:cNvPr id="12" name="Picture 11" descr="MRS%20Company%20partner%20scheme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95536" y="188640"/>
            <a:ext cx="1606328" cy="863887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195736" y="444748"/>
            <a:ext cx="4680520" cy="679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GB" sz="1100" dirty="0" smtClean="0">
                <a:solidFill>
                  <a:schemeClr val="tx1">
                    <a:tint val="75000"/>
                  </a:schemeClr>
                </a:solidFill>
                <a:latin typeface="Gill Sans MT" pitchFamily="34" charset="0"/>
              </a:rPr>
              <a:t>This research has been carried out in compliance with</a:t>
            </a:r>
          </a:p>
          <a:p>
            <a:pPr algn="ctr">
              <a:spcBef>
                <a:spcPct val="20000"/>
              </a:spcBef>
              <a:defRPr/>
            </a:pPr>
            <a:r>
              <a:rPr lang="en-GB" sz="1100" dirty="0" smtClean="0">
                <a:solidFill>
                  <a:schemeClr val="tx1">
                    <a:tint val="75000"/>
                  </a:schemeClr>
                </a:solidFill>
                <a:latin typeface="Gill Sans MT" pitchFamily="34" charset="0"/>
              </a:rPr>
              <a:t>ISO 20252, (the International Standard for Market and Social research), </a:t>
            </a:r>
          </a:p>
          <a:p>
            <a:pPr algn="ctr">
              <a:spcBef>
                <a:spcPct val="20000"/>
              </a:spcBef>
              <a:defRPr/>
            </a:pPr>
            <a:r>
              <a:rPr lang="en-GB" sz="1100" dirty="0" smtClean="0">
                <a:solidFill>
                  <a:schemeClr val="tx1">
                    <a:tint val="75000"/>
                  </a:schemeClr>
                </a:solidFill>
                <a:latin typeface="Gill Sans MT" pitchFamily="34" charset="0"/>
              </a:rPr>
              <a:t>The Market Research Society’s Code of Conduct and UK Data Protection law.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456765" y="5589240"/>
            <a:ext cx="423047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100" b="1" dirty="0" err="1" smtClean="0">
                <a:solidFill>
                  <a:schemeClr val="tx1">
                    <a:tint val="75000"/>
                  </a:schemeClr>
                </a:solidFill>
                <a:latin typeface="Gill Sans MT" pitchFamily="34" charset="0"/>
              </a:rPr>
              <a:t>Qa</a:t>
            </a:r>
            <a:r>
              <a:rPr lang="en-GB" sz="1100" b="1" dirty="0" smtClean="0">
                <a:solidFill>
                  <a:schemeClr val="tx1">
                    <a:tint val="75000"/>
                  </a:schemeClr>
                </a:solidFill>
                <a:latin typeface="Gill Sans MT" pitchFamily="34" charset="0"/>
              </a:rPr>
              <a:t> Research, Mill House, North Street, York ,YO1 6JD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100" b="1" dirty="0" smtClean="0">
                <a:solidFill>
                  <a:schemeClr val="tx1">
                    <a:tint val="75000"/>
                  </a:schemeClr>
                </a:solidFill>
                <a:latin typeface="Gill Sans MT" pitchFamily="34" charset="0"/>
              </a:rPr>
              <a:t>Tel: 01904 632039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1100" dirty="0" smtClean="0">
              <a:solidFill>
                <a:schemeClr val="tx1">
                  <a:tint val="75000"/>
                </a:schemeClr>
              </a:solidFill>
              <a:latin typeface="Gill Sans MT" pitchFamily="34" charset="0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GB" sz="1100" dirty="0" err="1" smtClean="0">
                <a:solidFill>
                  <a:schemeClr val="tx1">
                    <a:tint val="75000"/>
                  </a:schemeClr>
                </a:solidFill>
                <a:latin typeface="Gill Sans MT" pitchFamily="34" charset="0"/>
              </a:rPr>
              <a:t>Qa</a:t>
            </a:r>
            <a:r>
              <a:rPr lang="en-GB" sz="1100" dirty="0" smtClean="0">
                <a:solidFill>
                  <a:schemeClr val="tx1">
                    <a:tint val="75000"/>
                  </a:schemeClr>
                </a:solidFill>
                <a:latin typeface="Gill Sans MT" pitchFamily="34" charset="0"/>
              </a:rPr>
              <a:t> Research is a trading name of QA Research Ltd, UK registered, company registration number 3186539, address in York as above.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799692" y="1916832"/>
            <a:ext cx="5544616" cy="29523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Contact ...</a:t>
            </a:r>
            <a:b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</a:b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/>
            </a:r>
            <a:b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</a:b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int" pitchFamily="2" charset="0"/>
                <a:ea typeface="+mj-ea"/>
                <a:cs typeface="Aharoni" pitchFamily="2" charset="-79"/>
              </a:rPr>
              <a:t>Richard Bryan</a:t>
            </a:r>
            <a:r>
              <a:rPr kumimoji="0" lang="en-GB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/>
            </a:r>
            <a:br>
              <a:rPr kumimoji="0" lang="en-GB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</a:b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/>
            </a:r>
            <a:b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</a:b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richard.bryan@qaresearch.co.uk</a:t>
            </a:r>
            <a:b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</a:br>
            <a:r>
              <a:rPr kumimoji="0" lang="en-GB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/>
            </a:r>
            <a:br>
              <a:rPr kumimoji="0" lang="en-GB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</a:b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www.qaresearch.co.uk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520293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 &amp; method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5" y="1052736"/>
            <a:ext cx="6984777" cy="504056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1800" dirty="0" smtClean="0"/>
              <a:t>Business barometer survey of members</a:t>
            </a:r>
          </a:p>
          <a:p>
            <a:endParaRPr lang="en-GB" sz="800" dirty="0" smtClean="0"/>
          </a:p>
          <a:p>
            <a:r>
              <a:rPr lang="en-GB" sz="1800" dirty="0" smtClean="0"/>
              <a:t>The aims of the barometer are to:</a:t>
            </a:r>
          </a:p>
          <a:p>
            <a:endParaRPr lang="en-GB" sz="800" dirty="0" smtClean="0"/>
          </a:p>
          <a:p>
            <a:pPr lvl="1">
              <a:buFont typeface="Courier New" pitchFamily="49" charset="0"/>
              <a:buChar char="o"/>
            </a:pPr>
            <a:r>
              <a:rPr lang="en-GB" sz="1600" b="0" dirty="0" smtClean="0"/>
              <a:t>Understand how different membership sectors are performing</a:t>
            </a:r>
          </a:p>
          <a:p>
            <a:pPr lvl="1">
              <a:buFont typeface="Courier New" pitchFamily="49" charset="0"/>
              <a:buChar char="o"/>
            </a:pPr>
            <a:endParaRPr lang="en-GB" sz="600" b="0" dirty="0" smtClean="0"/>
          </a:p>
          <a:p>
            <a:pPr lvl="1">
              <a:buFont typeface="Courier New" pitchFamily="49" charset="0"/>
              <a:buChar char="o"/>
            </a:pPr>
            <a:r>
              <a:rPr lang="en-GB" sz="1600" b="0" dirty="0" smtClean="0"/>
              <a:t>Determine the level of business generated by membership</a:t>
            </a:r>
          </a:p>
          <a:p>
            <a:pPr lvl="1">
              <a:buFont typeface="Courier New" pitchFamily="49" charset="0"/>
              <a:buChar char="o"/>
            </a:pPr>
            <a:endParaRPr lang="en-GB" sz="600" b="0" dirty="0" smtClean="0"/>
          </a:p>
          <a:p>
            <a:pPr lvl="1">
              <a:buFont typeface="Courier New" pitchFamily="49" charset="0"/>
              <a:buChar char="o"/>
            </a:pPr>
            <a:r>
              <a:rPr lang="en-GB" sz="1600" b="0" dirty="0" smtClean="0"/>
              <a:t>Inform lobbying &amp; PR activity</a:t>
            </a:r>
          </a:p>
          <a:p>
            <a:pPr lvl="1">
              <a:buFont typeface="Courier New" pitchFamily="49" charset="0"/>
              <a:buChar char="o"/>
            </a:pPr>
            <a:endParaRPr lang="en-GB" sz="600" b="0" dirty="0" smtClean="0"/>
          </a:p>
          <a:p>
            <a:pPr lvl="1">
              <a:buFont typeface="Courier New" pitchFamily="49" charset="0"/>
              <a:buChar char="o"/>
            </a:pPr>
            <a:r>
              <a:rPr lang="en-GB" sz="1600" b="0" dirty="0" smtClean="0"/>
              <a:t>Enable UKinbound to react to industry developments more quickly, by gathering feedback on </a:t>
            </a:r>
            <a:r>
              <a:rPr lang="en-GB" sz="1600" b="0" u="sng" dirty="0" smtClean="0"/>
              <a:t>current issues </a:t>
            </a:r>
            <a:r>
              <a:rPr lang="en-GB" sz="1600" b="0" dirty="0" smtClean="0"/>
              <a:t>impacting the tourism industry</a:t>
            </a:r>
          </a:p>
          <a:p>
            <a:endParaRPr lang="en-GB" sz="800" dirty="0" smtClean="0"/>
          </a:p>
          <a:p>
            <a:r>
              <a:rPr lang="en-GB" sz="1800" dirty="0" smtClean="0"/>
              <a:t>Online survey sent to members May 2019</a:t>
            </a:r>
          </a:p>
          <a:p>
            <a:endParaRPr lang="en-GB" sz="800" dirty="0" smtClean="0"/>
          </a:p>
          <a:p>
            <a:r>
              <a:rPr lang="en-GB" sz="1800" dirty="0" smtClean="0"/>
              <a:t>51 members completed the survey</a:t>
            </a:r>
          </a:p>
          <a:p>
            <a:pPr marL="0" indent="0">
              <a:buNone/>
            </a:pPr>
            <a:endParaRPr lang="en-GB" sz="800" dirty="0" smtClean="0"/>
          </a:p>
          <a:p>
            <a:r>
              <a:rPr lang="en-GB" sz="1800" dirty="0" smtClean="0"/>
              <a:t>Many thanks for taking part! </a:t>
            </a:r>
          </a:p>
          <a:p>
            <a:endParaRPr lang="en-GB" sz="800" dirty="0" smtClean="0"/>
          </a:p>
          <a:p>
            <a:endParaRPr lang="en-GB" sz="800" dirty="0" smtClean="0"/>
          </a:p>
          <a:p>
            <a:endParaRPr lang="en-GB" sz="1800" dirty="0" smtClean="0"/>
          </a:p>
          <a:p>
            <a:endParaRPr lang="en-GB" sz="800" dirty="0" smtClean="0"/>
          </a:p>
          <a:p>
            <a:endParaRPr lang="en-GB" sz="1800" dirty="0" smtClean="0"/>
          </a:p>
          <a:p>
            <a:endParaRPr lang="en-GB" sz="2000" dirty="0" smtClean="0"/>
          </a:p>
          <a:p>
            <a:endParaRPr lang="en-GB" sz="2400" b="1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34841">
            <a:off x="6097273" y="4199790"/>
            <a:ext cx="1669209" cy="2057628"/>
          </a:xfrm>
          <a:prstGeom prst="rect">
            <a:avLst/>
          </a:prstGeom>
          <a:noFill/>
          <a:ln w="9525">
            <a:solidFill>
              <a:schemeClr val="bg1">
                <a:lumMod val="85000"/>
                <a:alpha val="9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2690071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Varied mix of sectors took part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11760" y="6480720"/>
            <a:ext cx="4788532" cy="4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defRPr/>
            </a:pPr>
            <a:r>
              <a:rPr lang="en-US" sz="1000" dirty="0" smtClean="0">
                <a:solidFill>
                  <a:srgbClr val="0070C0"/>
                </a:solidFill>
                <a:latin typeface="Gill Sans MT" pitchFamily="34" charset="0"/>
              </a:rPr>
              <a:t>Q1. Which membership category do you fall into?  </a:t>
            </a:r>
            <a:r>
              <a:rPr lang="en-GB" sz="1000" dirty="0" smtClean="0">
                <a:solidFill>
                  <a:srgbClr val="0070C0"/>
                </a:solidFill>
                <a:latin typeface="Gill Sans MT" pitchFamily="34" charset="0"/>
              </a:rPr>
              <a:t>Base: 51 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9" t="14416" r="54438"/>
          <a:stretch/>
        </p:blipFill>
        <p:spPr bwMode="auto">
          <a:xfrm>
            <a:off x="2152874" y="1124744"/>
            <a:ext cx="4838252" cy="473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4148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results"/>
          <p:cNvPicPr>
            <a:picLocks noChangeAspect="1" noChangeArrowheads="1"/>
          </p:cNvPicPr>
          <p:nvPr/>
        </p:nvPicPr>
        <p:blipFill>
          <a:blip r:embed="rId2" cstate="print"/>
          <a:srcRect l="9006" r="3820"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6906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1564765"/>
              </p:ext>
            </p:extLst>
          </p:nvPr>
        </p:nvGraphicFramePr>
        <p:xfrm>
          <a:off x="539552" y="2402444"/>
          <a:ext cx="6048672" cy="3775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2195736" y="6367680"/>
            <a:ext cx="5112568" cy="476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defRPr/>
            </a:pPr>
            <a:r>
              <a:rPr lang="en-US" sz="1000" dirty="0" smtClean="0">
                <a:solidFill>
                  <a:srgbClr val="0070C0"/>
                </a:solidFill>
                <a:latin typeface="Gill Sans MT" pitchFamily="34" charset="0"/>
              </a:rPr>
              <a:t>Q2. Compared with March and April in 2018, were your bookings / visitor numbers / customer orders for the same period in 2019: higher, about the same or lower?  </a:t>
            </a:r>
            <a:r>
              <a:rPr lang="en-GB" sz="1000" dirty="0" smtClean="0">
                <a:solidFill>
                  <a:srgbClr val="0070C0"/>
                </a:solidFill>
                <a:latin typeface="Gill Sans MT" pitchFamily="34" charset="0"/>
              </a:rPr>
              <a:t>Base: 51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173720" y="1558497"/>
            <a:ext cx="2700300" cy="78283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On average,</a:t>
            </a:r>
            <a:r>
              <a:rPr kumimoji="0" lang="en-GB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 orders INCREASED by </a:t>
            </a:r>
            <a:r>
              <a:rPr lang="en-GB" sz="2400" b="1" noProof="0" dirty="0" smtClean="0">
                <a:solidFill>
                  <a:srgbClr val="0070C0"/>
                </a:solidFill>
                <a:latin typeface="Gill Sans MT" pitchFamily="34" charset="0"/>
              </a:rPr>
              <a:t>26</a:t>
            </a:r>
            <a:r>
              <a:rPr kumimoji="0" lang="en-GB" sz="2400" b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% </a:t>
            </a:r>
            <a:endParaRPr kumimoji="0" lang="en-GB" sz="2400" b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23528" y="2056793"/>
            <a:ext cx="2520280" cy="10339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On average,</a:t>
            </a:r>
            <a:r>
              <a:rPr kumimoji="0" lang="en-GB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 orders DECREASED by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GB" sz="2400" b="1" noProof="0" dirty="0" smtClean="0">
                <a:solidFill>
                  <a:srgbClr val="0070C0"/>
                </a:solidFill>
                <a:latin typeface="Gill Sans MT" pitchFamily="34" charset="0"/>
              </a:rPr>
              <a:t>17</a:t>
            </a:r>
            <a:r>
              <a:rPr kumimoji="0" lang="en-GB" sz="2400" b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% </a:t>
            </a:r>
            <a:endParaRPr kumimoji="0" lang="en-GB" sz="2400" b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80312" y="5517232"/>
            <a:ext cx="1763688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6390" name="Picture 6" descr="http://karendonaldsoninc.com/wp-content/uploads/2016/02/Youre-Booked-Just-Stamp1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4920" y="5528140"/>
            <a:ext cx="1547664" cy="1202319"/>
          </a:xfrm>
          <a:prstGeom prst="rect">
            <a:avLst/>
          </a:prstGeom>
          <a:noFill/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6732240" y="2393021"/>
            <a:ext cx="2406203" cy="12272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defRPr/>
            </a:pPr>
            <a:r>
              <a:rPr lang="en-GB" sz="1500" b="1" dirty="0" smtClean="0">
                <a:solidFill>
                  <a:srgbClr val="002060"/>
                </a:solidFill>
                <a:latin typeface="Gill Sans MT" pitchFamily="34" charset="0"/>
              </a:rPr>
              <a:t>Solid increases for service providers:  </a:t>
            </a:r>
          </a:p>
          <a:p>
            <a:pPr lvl="0" algn="ctr">
              <a:defRPr/>
            </a:pPr>
            <a:r>
              <a:rPr lang="en-GB" sz="1500" dirty="0" smtClean="0">
                <a:solidFill>
                  <a:srgbClr val="002060"/>
                </a:solidFill>
                <a:latin typeface="Gill Sans MT" pitchFamily="34" charset="0"/>
              </a:rPr>
              <a:t>Nearly two-thirds (62%) service providers saw increased bookings</a:t>
            </a:r>
            <a:endParaRPr lang="en-GB" sz="1500" dirty="0" smtClean="0">
              <a:solidFill>
                <a:schemeClr val="tx1">
                  <a:lumMod val="75000"/>
                  <a:lumOff val="2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732240" y="3789426"/>
            <a:ext cx="2406203" cy="12327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defRPr/>
            </a:pPr>
            <a:r>
              <a:rPr lang="en-GB" sz="1500" b="1" dirty="0" smtClean="0">
                <a:solidFill>
                  <a:srgbClr val="002060"/>
                </a:solidFill>
                <a:latin typeface="Gill Sans MT" pitchFamily="34" charset="0"/>
              </a:rPr>
              <a:t>Mixed fortunes for Tour Operators:</a:t>
            </a:r>
          </a:p>
          <a:p>
            <a:pPr lvl="0" algn="ctr">
              <a:defRPr/>
            </a:pPr>
            <a:r>
              <a:rPr lang="en-GB" sz="1500" dirty="0" smtClean="0">
                <a:solidFill>
                  <a:srgbClr val="002060"/>
                </a:solidFill>
                <a:latin typeface="Gill Sans MT" pitchFamily="34" charset="0"/>
              </a:rPr>
              <a:t>While 45% saw an increase in bookings, over a third (36%) saw decreases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GB" sz="2600" dirty="0" smtClean="0"/>
              <a:t>More than 2 in 5 (41%) had increased business </a:t>
            </a:r>
            <a:endParaRPr lang="en-GB" sz="26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0" y="512448"/>
            <a:ext cx="914400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defRPr/>
            </a:pPr>
            <a:r>
              <a:rPr lang="en-GB" dirty="0" smtClean="0">
                <a:solidFill>
                  <a:srgbClr val="0070C0"/>
                </a:solidFill>
                <a:latin typeface="Gill Sans MT" pitchFamily="34" charset="0"/>
              </a:rPr>
              <a:t>In March and April ’19 compared with the same months in ‘18</a:t>
            </a:r>
            <a:r>
              <a:rPr kumimoji="0" lang="en-GB" sz="2400" b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 </a:t>
            </a:r>
          </a:p>
          <a:p>
            <a:pPr lvl="0" algn="ctr">
              <a:defRPr/>
            </a:pPr>
            <a:r>
              <a:rPr lang="en-GB" dirty="0" smtClean="0">
                <a:solidFill>
                  <a:srgbClr val="0070C0"/>
                </a:solidFill>
                <a:latin typeface="Gill Sans MT" pitchFamily="34" charset="0"/>
              </a:rPr>
              <a:t>with bookings/visitor numbers/customer orders </a:t>
            </a:r>
            <a:endParaRPr kumimoji="0" lang="en-GB" b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545834" y="3059013"/>
            <a:ext cx="0" cy="72008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580112" y="2309798"/>
            <a:ext cx="0" cy="36004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6928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d06d76982234ebc8f628f716aedf875-segmented-clip-art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83669" y="942307"/>
            <a:ext cx="3155366" cy="1246392"/>
          </a:xfrm>
          <a:prstGeom prst="rect">
            <a:avLst/>
          </a:prstGeom>
        </p:spPr>
      </p:pic>
      <p:pic>
        <p:nvPicPr>
          <p:cNvPr id="18" name="Picture 17" descr="5d06d76982234ebc8f628f716aedf875-segmented-clip-art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2492896"/>
            <a:ext cx="3597528" cy="2036204"/>
          </a:xfrm>
          <a:prstGeom prst="rect">
            <a:avLst/>
          </a:prstGeom>
        </p:spPr>
      </p:pic>
      <p:pic>
        <p:nvPicPr>
          <p:cNvPr id="10" name="Picture 9" descr="5d06d76982234ebc8f628f716aedf875-segmented-clip-art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 flipV="1">
            <a:off x="5266195" y="4298948"/>
            <a:ext cx="3736384" cy="1288289"/>
          </a:xfrm>
          <a:prstGeom prst="rect">
            <a:avLst/>
          </a:prstGeom>
        </p:spPr>
      </p:pic>
      <p:pic>
        <p:nvPicPr>
          <p:cNvPr id="6" name="Picture 5" descr="5d06d76982234ebc8f628f716aedf875-segmented-clip-art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5524388" y="1105347"/>
            <a:ext cx="3396536" cy="2010702"/>
          </a:xfrm>
          <a:prstGeom prst="rect">
            <a:avLst/>
          </a:prstGeom>
        </p:spPr>
      </p:pic>
      <p:pic>
        <p:nvPicPr>
          <p:cNvPr id="8" name="Picture 7" descr="5d06d76982234ebc8f628f716aedf875-segmented-clip-art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V="1">
            <a:off x="1115616" y="4499132"/>
            <a:ext cx="3744416" cy="1486152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67544" y="5517232"/>
            <a:ext cx="2232248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defRPr/>
            </a:pPr>
            <a:endParaRPr lang="en-GB" i="1" dirty="0" smtClean="0">
              <a:solidFill>
                <a:srgbClr val="0070C0"/>
              </a:solidFill>
              <a:latin typeface="Gill Sans M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188641"/>
            <a:ext cx="90364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400" b="1" dirty="0" smtClean="0">
                <a:solidFill>
                  <a:srgbClr val="0070C0"/>
                </a:solidFill>
                <a:latin typeface="Segoe Print" pitchFamily="2" charset="0"/>
              </a:rPr>
              <a:t>Why did your bookings/visitor numbers/orders </a:t>
            </a:r>
            <a:r>
              <a:rPr lang="en-GB" sz="2400" b="1" dirty="0" smtClean="0">
                <a:solidFill>
                  <a:srgbClr val="00B050"/>
                </a:solidFill>
                <a:latin typeface="Segoe Print" pitchFamily="2" charset="0"/>
              </a:rPr>
              <a:t>increase?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627784" y="6453336"/>
            <a:ext cx="4104456" cy="4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defRPr/>
            </a:pPr>
            <a:r>
              <a:rPr lang="en-US" sz="1000" dirty="0" smtClean="0">
                <a:solidFill>
                  <a:srgbClr val="0070C0"/>
                </a:solidFill>
                <a:latin typeface="Gill Sans MT" pitchFamily="34" charset="0"/>
              </a:rPr>
              <a:t>Q2b. </a:t>
            </a:r>
            <a:r>
              <a:rPr lang="en-GB" sz="1000" dirty="0" smtClean="0">
                <a:solidFill>
                  <a:srgbClr val="0070C0"/>
                </a:solidFill>
                <a:latin typeface="Gill Sans MT" pitchFamily="34" charset="0"/>
              </a:rPr>
              <a:t>Why did your bookings/visitor numbers/orders increase? Base</a:t>
            </a:r>
            <a:r>
              <a:rPr lang="en-GB" sz="1000" dirty="0">
                <a:solidFill>
                  <a:srgbClr val="0070C0"/>
                </a:solidFill>
                <a:latin typeface="Gill Sans MT" pitchFamily="34" charset="0"/>
              </a:rPr>
              <a:t> </a:t>
            </a:r>
            <a:r>
              <a:rPr lang="en-GB" sz="1000" dirty="0" smtClean="0">
                <a:solidFill>
                  <a:srgbClr val="0070C0"/>
                </a:solidFill>
                <a:latin typeface="Gill Sans MT" pitchFamily="34" charset="0"/>
              </a:rPr>
              <a:t>21</a:t>
            </a:r>
            <a:endParaRPr lang="en-GB" sz="1000" dirty="0" smtClean="0">
              <a:solidFill>
                <a:srgbClr val="FF0000"/>
              </a:solidFill>
              <a:latin typeface="Gill Sans MT" pitchFamily="34" charset="0"/>
            </a:endParaRPr>
          </a:p>
        </p:txBody>
      </p:sp>
      <p:pic>
        <p:nvPicPr>
          <p:cNvPr id="16" name="Picture 15" descr="400_F_6199015_Ost8V646z6lWxHgTBriba5gkUwWttUv8.jpg"/>
          <p:cNvPicPr>
            <a:picLocks noChangeAspect="1"/>
          </p:cNvPicPr>
          <p:nvPr/>
        </p:nvPicPr>
        <p:blipFill>
          <a:blip r:embed="rId3" cstate="print"/>
          <a:srcRect t="57560"/>
          <a:stretch>
            <a:fillRect/>
          </a:stretch>
        </p:blipFill>
        <p:spPr>
          <a:xfrm>
            <a:off x="3732794" y="3116049"/>
            <a:ext cx="2951312" cy="1081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5767688" y="4792087"/>
            <a:ext cx="29209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i="1" dirty="0" smtClean="0">
                <a:solidFill>
                  <a:srgbClr val="0070C0"/>
                </a:solidFill>
                <a:latin typeface="Gill Sans MT" pitchFamily="34" charset="0"/>
              </a:rPr>
              <a:t>“Stronger </a:t>
            </a:r>
            <a:r>
              <a:rPr lang="en-GB" sz="1600" i="1" dirty="0">
                <a:solidFill>
                  <a:srgbClr val="0070C0"/>
                </a:solidFill>
                <a:latin typeface="Gill Sans MT" pitchFamily="34" charset="0"/>
              </a:rPr>
              <a:t>midweek group </a:t>
            </a:r>
            <a:r>
              <a:rPr lang="en-GB" sz="1600" i="1" dirty="0" smtClean="0">
                <a:solidFill>
                  <a:srgbClr val="0070C0"/>
                </a:solidFill>
                <a:latin typeface="Gill Sans MT" pitchFamily="34" charset="0"/>
              </a:rPr>
              <a:t>business”</a:t>
            </a:r>
          </a:p>
          <a:p>
            <a:r>
              <a:rPr lang="en-GB" sz="1600" b="1" i="1" dirty="0" smtClean="0">
                <a:solidFill>
                  <a:srgbClr val="0070C0"/>
                </a:solidFill>
                <a:latin typeface="Gill Sans MT" pitchFamily="34" charset="0"/>
              </a:rPr>
              <a:t>- Service Provider</a:t>
            </a:r>
            <a:endParaRPr lang="en-GB" sz="1600" b="1" i="1" dirty="0">
              <a:solidFill>
                <a:srgbClr val="0070C0"/>
              </a:solidFill>
              <a:latin typeface="Gill Sans M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32212" y="1296056"/>
            <a:ext cx="30042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>
                <a:solidFill>
                  <a:srgbClr val="0070C0"/>
                </a:solidFill>
                <a:latin typeface="Gill Sans MT" pitchFamily="34" charset="0"/>
              </a:rPr>
              <a:t>“Due to the decline in French business we have been actively pushing the long haul markets”</a:t>
            </a:r>
            <a:endParaRPr lang="en-GB" sz="1600" i="1" dirty="0" smtClean="0">
              <a:solidFill>
                <a:srgbClr val="0070C0"/>
              </a:solidFill>
              <a:latin typeface="Gill Sans MT" pitchFamily="34" charset="0"/>
            </a:endParaRPr>
          </a:p>
          <a:p>
            <a:r>
              <a:rPr lang="en-GB" sz="1600" b="1" i="1" dirty="0" smtClean="0">
                <a:solidFill>
                  <a:srgbClr val="0070C0"/>
                </a:solidFill>
                <a:latin typeface="Gill Sans MT" pitchFamily="34" charset="0"/>
              </a:rPr>
              <a:t>- Tour Operator</a:t>
            </a:r>
            <a:endParaRPr lang="en-GB" sz="1600" b="1" i="1" dirty="0">
              <a:solidFill>
                <a:srgbClr val="0070C0"/>
              </a:solidFill>
              <a:latin typeface="Gill Sans M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2136" y="2708920"/>
            <a:ext cx="3168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>
                <a:solidFill>
                  <a:srgbClr val="0070C0"/>
                </a:solidFill>
                <a:latin typeface="Gill Sans MT" pitchFamily="34" charset="0"/>
              </a:rPr>
              <a:t>“Key destinations (London, Edinburgh) continue to remain attractive, especially due to affordability.”</a:t>
            </a:r>
            <a:endParaRPr lang="en-GB" sz="1600" i="1" dirty="0" smtClean="0">
              <a:solidFill>
                <a:srgbClr val="0070C0"/>
              </a:solidFill>
              <a:latin typeface="Gill Sans MT" pitchFamily="34" charset="0"/>
            </a:endParaRPr>
          </a:p>
          <a:p>
            <a:r>
              <a:rPr lang="en-GB" sz="1600" b="1" i="1" dirty="0" smtClean="0">
                <a:solidFill>
                  <a:srgbClr val="0070C0"/>
                </a:solidFill>
                <a:latin typeface="Gill Sans MT" pitchFamily="34" charset="0"/>
              </a:rPr>
              <a:t>- Tour Operator</a:t>
            </a:r>
            <a:endParaRPr lang="en-GB" sz="1600" b="1" i="1" dirty="0">
              <a:solidFill>
                <a:srgbClr val="0070C0"/>
              </a:solidFill>
              <a:latin typeface="Gill Sans MT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03648" y="5015970"/>
            <a:ext cx="3168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>
                <a:solidFill>
                  <a:srgbClr val="0070C0"/>
                </a:solidFill>
                <a:latin typeface="Gill Sans MT" pitchFamily="34" charset="0"/>
              </a:rPr>
              <a:t>“January to April were particularly poor for us </a:t>
            </a:r>
            <a:r>
              <a:rPr lang="en-GB" sz="1600" i="1" dirty="0" smtClean="0">
                <a:solidFill>
                  <a:srgbClr val="0070C0"/>
                </a:solidFill>
                <a:latin typeface="Gill Sans MT" pitchFamily="34" charset="0"/>
              </a:rPr>
              <a:t>in </a:t>
            </a:r>
            <a:r>
              <a:rPr lang="en-GB" sz="1600" i="1" dirty="0">
                <a:solidFill>
                  <a:srgbClr val="0070C0"/>
                </a:solidFill>
                <a:latin typeface="Gill Sans MT" pitchFamily="34" charset="0"/>
              </a:rPr>
              <a:t>2018 - Beast from the East, Snow, etc</a:t>
            </a:r>
            <a:r>
              <a:rPr lang="en-GB" sz="1600" i="1" dirty="0" smtClean="0">
                <a:solidFill>
                  <a:srgbClr val="0070C0"/>
                </a:solidFill>
                <a:latin typeface="Gill Sans MT" pitchFamily="34" charset="0"/>
              </a:rPr>
              <a:t>.” </a:t>
            </a:r>
            <a:r>
              <a:rPr lang="en-GB" sz="1600" b="1" i="1" dirty="0" smtClean="0">
                <a:solidFill>
                  <a:srgbClr val="0070C0"/>
                </a:solidFill>
                <a:latin typeface="Gill Sans MT" pitchFamily="34" charset="0"/>
              </a:rPr>
              <a:t>-  Attraction</a:t>
            </a:r>
            <a:endParaRPr lang="en-GB" sz="1600" b="1" i="1" dirty="0">
              <a:solidFill>
                <a:srgbClr val="0070C0"/>
              </a:solidFill>
              <a:latin typeface="Gill Sans MT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54100" y="1105347"/>
            <a:ext cx="26251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i="1" dirty="0">
                <a:solidFill>
                  <a:srgbClr val="0070C0"/>
                </a:solidFill>
                <a:latin typeface="Gill Sans MT" pitchFamily="34" charset="0"/>
              </a:rPr>
              <a:t>“Good weather over the Easter </a:t>
            </a:r>
            <a:endParaRPr lang="en-GB" sz="1600" i="1" dirty="0" smtClean="0">
              <a:solidFill>
                <a:srgbClr val="0070C0"/>
              </a:solidFill>
              <a:latin typeface="Gill Sans MT" pitchFamily="34" charset="0"/>
            </a:endParaRPr>
          </a:p>
          <a:p>
            <a:r>
              <a:rPr lang="en-GB" sz="1600" i="1" dirty="0" smtClean="0">
                <a:solidFill>
                  <a:srgbClr val="0070C0"/>
                </a:solidFill>
                <a:latin typeface="Gill Sans MT" pitchFamily="34" charset="0"/>
              </a:rPr>
              <a:t>weekend”</a:t>
            </a:r>
            <a:r>
              <a:rPr lang="en-GB" sz="1600" b="1" i="1" dirty="0" smtClean="0">
                <a:solidFill>
                  <a:srgbClr val="0070C0"/>
                </a:solidFill>
                <a:latin typeface="Gill Sans MT" pitchFamily="34" charset="0"/>
              </a:rPr>
              <a:t>-  Destination</a:t>
            </a:r>
            <a:endParaRPr lang="en-GB" sz="1600" b="1" i="1" dirty="0">
              <a:solidFill>
                <a:srgbClr val="0070C0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4992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5d06d76982234ebc8f628f716aedf875-segmented-clip-art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 flipV="1">
            <a:off x="4446992" y="3673933"/>
            <a:ext cx="4653547" cy="2059323"/>
          </a:xfrm>
          <a:prstGeom prst="rect">
            <a:avLst/>
          </a:prstGeom>
        </p:spPr>
      </p:pic>
      <p:pic>
        <p:nvPicPr>
          <p:cNvPr id="18" name="Picture 17" descr="5d06d76982234ebc8f628f716aedf875-segmented-clip-art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7439" y="1347915"/>
            <a:ext cx="4040610" cy="1804072"/>
          </a:xfrm>
          <a:prstGeom prst="rect">
            <a:avLst/>
          </a:prstGeom>
        </p:spPr>
      </p:pic>
      <p:pic>
        <p:nvPicPr>
          <p:cNvPr id="16" name="Picture 15" descr="400_F_6199015_Ost8V646z6lWxHgTBriba5gkUwWttUv8.jpg"/>
          <p:cNvPicPr>
            <a:picLocks noChangeAspect="1"/>
          </p:cNvPicPr>
          <p:nvPr/>
        </p:nvPicPr>
        <p:blipFill>
          <a:blip r:embed="rId3" cstate="print"/>
          <a:srcRect t="57560"/>
          <a:stretch>
            <a:fillRect/>
          </a:stretch>
        </p:blipFill>
        <p:spPr>
          <a:xfrm>
            <a:off x="2194338" y="2996773"/>
            <a:ext cx="3023320" cy="1107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5d06d76982234ebc8f628f716aedf875-segmented-clip-art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V="1">
            <a:off x="621655" y="4184552"/>
            <a:ext cx="2582193" cy="1404687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39552" y="4653136"/>
            <a:ext cx="2952328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defRPr/>
            </a:pPr>
            <a:endParaRPr lang="en-GB" i="1" dirty="0" smtClean="0">
              <a:solidFill>
                <a:srgbClr val="0070C0"/>
              </a:solidFill>
              <a:latin typeface="Gill Sans M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9032" y="188640"/>
            <a:ext cx="896448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400" b="1" dirty="0" smtClean="0">
                <a:solidFill>
                  <a:srgbClr val="0070C0"/>
                </a:solidFill>
                <a:latin typeface="Segoe Print" pitchFamily="2" charset="0"/>
              </a:rPr>
              <a:t>Why did your bookings/visitor numbers/orders </a:t>
            </a:r>
            <a:r>
              <a:rPr lang="en-GB" sz="2400" b="1" dirty="0" smtClean="0">
                <a:solidFill>
                  <a:srgbClr val="C00000"/>
                </a:solidFill>
                <a:latin typeface="Segoe Print" pitchFamily="2" charset="0"/>
              </a:rPr>
              <a:t>decrease?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555776" y="6453336"/>
            <a:ext cx="4104456" cy="4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defRPr/>
            </a:pPr>
            <a:r>
              <a:rPr lang="en-US" sz="1000" dirty="0" smtClean="0">
                <a:solidFill>
                  <a:srgbClr val="0070C0"/>
                </a:solidFill>
                <a:latin typeface="Gill Sans MT" pitchFamily="34" charset="0"/>
              </a:rPr>
              <a:t>Q2d. </a:t>
            </a:r>
            <a:r>
              <a:rPr lang="en-GB" sz="1000" dirty="0" smtClean="0">
                <a:solidFill>
                  <a:srgbClr val="0070C0"/>
                </a:solidFill>
                <a:latin typeface="Gill Sans MT" pitchFamily="34" charset="0"/>
              </a:rPr>
              <a:t>Why did your bookings/visitor numbers/orders decrease? Base: 13</a:t>
            </a:r>
            <a:endParaRPr lang="en-GB" sz="1000" dirty="0" smtClean="0">
              <a:solidFill>
                <a:srgbClr val="FF0000"/>
              </a:solidFill>
              <a:latin typeface="Gill Sans MT" pitchFamily="34" charset="0"/>
            </a:endParaRPr>
          </a:p>
        </p:txBody>
      </p:sp>
      <p:pic>
        <p:nvPicPr>
          <p:cNvPr id="21" name="Picture 20" descr="5d06d76982234ebc8f628f716aedf875-segmented-clip-art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4608004" y="1196752"/>
            <a:ext cx="4256756" cy="180019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16605" y="1347915"/>
            <a:ext cx="36598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 smtClean="0">
                <a:solidFill>
                  <a:srgbClr val="0070C0"/>
                </a:solidFill>
                <a:latin typeface="Gill Sans MT" pitchFamily="34" charset="0"/>
              </a:rPr>
              <a:t>“A number </a:t>
            </a:r>
            <a:r>
              <a:rPr lang="en-GB" sz="1600" i="1" dirty="0">
                <a:solidFill>
                  <a:srgbClr val="0070C0"/>
                </a:solidFill>
                <a:latin typeface="Gill Sans MT" pitchFamily="34" charset="0"/>
              </a:rPr>
              <a:t>of factors, including uncertainty around </a:t>
            </a:r>
            <a:r>
              <a:rPr lang="en-GB" sz="1600" i="1" dirty="0" err="1">
                <a:solidFill>
                  <a:srgbClr val="0070C0"/>
                </a:solidFill>
                <a:latin typeface="Gill Sans MT" pitchFamily="34" charset="0"/>
              </a:rPr>
              <a:t>Brexit</a:t>
            </a:r>
            <a:r>
              <a:rPr lang="en-GB" sz="1600" i="1" dirty="0">
                <a:solidFill>
                  <a:srgbClr val="0070C0"/>
                </a:solidFill>
                <a:latin typeface="Gill Sans MT" pitchFamily="34" charset="0"/>
              </a:rPr>
              <a:t> and the economy as well as poor on-field team performance.”</a:t>
            </a:r>
            <a:endParaRPr lang="en-GB" sz="1600" i="1" dirty="0" smtClean="0">
              <a:solidFill>
                <a:srgbClr val="0070C0"/>
              </a:solidFill>
              <a:latin typeface="Gill Sans MT" pitchFamily="34" charset="0"/>
            </a:endParaRPr>
          </a:p>
          <a:p>
            <a:r>
              <a:rPr lang="en-GB" sz="1600" b="1" i="1" dirty="0" smtClean="0">
                <a:solidFill>
                  <a:srgbClr val="0070C0"/>
                </a:solidFill>
                <a:latin typeface="Gill Sans MT" pitchFamily="34" charset="0"/>
              </a:rPr>
              <a:t>- Attraction</a:t>
            </a:r>
            <a:endParaRPr lang="en-GB" sz="1600" b="1" i="1" dirty="0">
              <a:solidFill>
                <a:srgbClr val="0070C0"/>
              </a:solidFill>
              <a:latin typeface="Gill Sans MT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0704" y="4661914"/>
            <a:ext cx="1924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>
                <a:solidFill>
                  <a:srgbClr val="0070C0"/>
                </a:solidFill>
                <a:latin typeface="Gill Sans MT" pitchFamily="34" charset="0"/>
              </a:rPr>
              <a:t>“More cancellations as a result of </a:t>
            </a:r>
            <a:r>
              <a:rPr lang="en-GB" sz="1600" i="1" dirty="0" smtClean="0">
                <a:solidFill>
                  <a:srgbClr val="0070C0"/>
                </a:solidFill>
                <a:latin typeface="Gill Sans MT" pitchFamily="34" charset="0"/>
              </a:rPr>
              <a:t>BREXIT”</a:t>
            </a:r>
          </a:p>
          <a:p>
            <a:r>
              <a:rPr lang="en-GB" sz="1600" b="1" i="1" dirty="0" smtClean="0">
                <a:solidFill>
                  <a:srgbClr val="0070C0"/>
                </a:solidFill>
                <a:latin typeface="Gill Sans MT" pitchFamily="34" charset="0"/>
              </a:rPr>
              <a:t>- Accommodation</a:t>
            </a:r>
            <a:endParaRPr lang="en-GB" sz="1600" b="1" i="1" dirty="0">
              <a:solidFill>
                <a:srgbClr val="0070C0"/>
              </a:solidFill>
              <a:latin typeface="Gill Sans MT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3633" y="1499077"/>
            <a:ext cx="3456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>
                <a:solidFill>
                  <a:srgbClr val="0070C0"/>
                </a:solidFill>
                <a:latin typeface="Gill Sans MT" pitchFamily="34" charset="0"/>
              </a:rPr>
              <a:t>“The tours series from our client in Europe are fully booked, clients are starting their trips in Paris instead of </a:t>
            </a:r>
            <a:r>
              <a:rPr lang="en-GB" sz="1600" i="1" dirty="0" smtClean="0">
                <a:solidFill>
                  <a:srgbClr val="0070C0"/>
                </a:solidFill>
                <a:latin typeface="Gill Sans MT" pitchFamily="34" charset="0"/>
              </a:rPr>
              <a:t>London.”</a:t>
            </a:r>
          </a:p>
          <a:p>
            <a:r>
              <a:rPr lang="en-GB" sz="1600" b="1" i="1" dirty="0" smtClean="0">
                <a:solidFill>
                  <a:srgbClr val="0070C0"/>
                </a:solidFill>
                <a:latin typeface="Gill Sans MT" pitchFamily="34" charset="0"/>
              </a:rPr>
              <a:t>- Tour Operator</a:t>
            </a:r>
            <a:endParaRPr lang="en-GB" sz="1600" b="1" i="1" dirty="0">
              <a:solidFill>
                <a:srgbClr val="0070C0"/>
              </a:solidFill>
              <a:latin typeface="Gill Sans MT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03072" y="4437112"/>
            <a:ext cx="3917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 smtClean="0">
                <a:solidFill>
                  <a:srgbClr val="0070C0"/>
                </a:solidFill>
                <a:latin typeface="Gill Sans MT" pitchFamily="34" charset="0"/>
              </a:rPr>
              <a:t>“Less </a:t>
            </a:r>
            <a:r>
              <a:rPr lang="en-GB" sz="1600" i="1" dirty="0">
                <a:solidFill>
                  <a:srgbClr val="0070C0"/>
                </a:solidFill>
                <a:latin typeface="Gill Sans MT" pitchFamily="34" charset="0"/>
              </a:rPr>
              <a:t>European speaking candidates </a:t>
            </a:r>
            <a:r>
              <a:rPr lang="en-GB" sz="1600" i="1" dirty="0" smtClean="0">
                <a:solidFill>
                  <a:srgbClr val="0070C0"/>
                </a:solidFill>
                <a:latin typeface="Gill Sans MT" pitchFamily="34" charset="0"/>
              </a:rPr>
              <a:t>available. Improved </a:t>
            </a:r>
            <a:r>
              <a:rPr lang="en-GB" sz="1600" i="1" dirty="0">
                <a:solidFill>
                  <a:srgbClr val="0070C0"/>
                </a:solidFill>
                <a:latin typeface="Gill Sans MT" pitchFamily="34" charset="0"/>
              </a:rPr>
              <a:t>technology and relocation of some clients to Europe have decreased number of job opportunities</a:t>
            </a:r>
            <a:r>
              <a:rPr lang="en-GB" sz="1600" i="1" dirty="0" smtClean="0">
                <a:solidFill>
                  <a:srgbClr val="0070C0"/>
                </a:solidFill>
                <a:latin typeface="Gill Sans MT" pitchFamily="34" charset="0"/>
              </a:rPr>
              <a:t>.”</a:t>
            </a:r>
            <a:r>
              <a:rPr lang="en-GB" sz="1600" i="1" dirty="0">
                <a:solidFill>
                  <a:srgbClr val="0070C0"/>
                </a:solidFill>
                <a:latin typeface="Gill Sans MT" pitchFamily="34" charset="0"/>
              </a:rPr>
              <a:t> </a:t>
            </a:r>
            <a:r>
              <a:rPr lang="en-GB" sz="1600" b="1" i="1" dirty="0" smtClean="0">
                <a:solidFill>
                  <a:srgbClr val="0070C0"/>
                </a:solidFill>
                <a:latin typeface="Gill Sans MT" pitchFamily="34" charset="0"/>
              </a:rPr>
              <a:t>-  Service Provider</a:t>
            </a:r>
            <a:endParaRPr lang="en-GB" sz="1600" b="1" i="1" dirty="0">
              <a:solidFill>
                <a:srgbClr val="0070C0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6512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425655"/>
              </p:ext>
            </p:extLst>
          </p:nvPr>
        </p:nvGraphicFramePr>
        <p:xfrm>
          <a:off x="485269" y="2132857"/>
          <a:ext cx="6272962" cy="3799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4541522" y="1164547"/>
            <a:ext cx="2520280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On average,</a:t>
            </a:r>
            <a:r>
              <a:rPr kumimoji="0" lang="en-GB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 yield rev INCREASED by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GB" sz="2400" b="1" noProof="0" dirty="0" smtClean="0">
                <a:solidFill>
                  <a:srgbClr val="0070C0"/>
                </a:solidFill>
                <a:latin typeface="Gill Sans MT" pitchFamily="34" charset="0"/>
              </a:rPr>
              <a:t>25</a:t>
            </a:r>
            <a:r>
              <a:rPr kumimoji="0" lang="en-GB" sz="2400" b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% </a:t>
            </a:r>
            <a:endParaRPr kumimoji="0" lang="en-GB" sz="2400" b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80312" y="5503584"/>
            <a:ext cx="1763688" cy="1238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732240" y="2132857"/>
            <a:ext cx="2411760" cy="1244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defRPr/>
            </a:pPr>
            <a:r>
              <a:rPr lang="en-GB" sz="1500" b="1" dirty="0" smtClean="0">
                <a:solidFill>
                  <a:srgbClr val="002060"/>
                </a:solidFill>
                <a:latin typeface="Gill Sans MT" pitchFamily="34" charset="0"/>
              </a:rPr>
              <a:t>Mixed fortunes for TOs:</a:t>
            </a:r>
          </a:p>
          <a:p>
            <a:pPr lvl="0" algn="ctr">
              <a:defRPr/>
            </a:pPr>
            <a:r>
              <a:rPr lang="en-GB" sz="1500" dirty="0" smtClean="0">
                <a:solidFill>
                  <a:srgbClr val="002060"/>
                </a:solidFill>
                <a:latin typeface="Gill Sans MT" pitchFamily="34" charset="0"/>
              </a:rPr>
              <a:t>While 41% reported increases, 27% saw no change, and nearly a third (32%) saw a drop in revenue</a:t>
            </a:r>
            <a:r>
              <a:rPr lang="en-GB" sz="1500" b="1" dirty="0" smtClean="0">
                <a:solidFill>
                  <a:srgbClr val="002060"/>
                </a:solidFill>
                <a:latin typeface="Gill Sans MT" pitchFamily="34" charset="0"/>
              </a:rPr>
              <a:t> </a:t>
            </a:r>
            <a:endParaRPr lang="en-GB" sz="1500" dirty="0" smtClean="0">
              <a:solidFill>
                <a:srgbClr val="002060"/>
              </a:solidFill>
              <a:latin typeface="Gill Sans MT" pitchFamily="34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-1" y="0"/>
            <a:ext cx="9144239" cy="562074"/>
          </a:xfrm>
          <a:ln>
            <a:noFill/>
          </a:ln>
        </p:spPr>
        <p:txBody>
          <a:bodyPr/>
          <a:lstStyle/>
          <a:p>
            <a:r>
              <a:rPr lang="en-GB" sz="2700" dirty="0" smtClean="0"/>
              <a:t>Well over a third (37%) increased revenue yield</a:t>
            </a:r>
            <a:endParaRPr lang="en-GB" sz="27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0" y="532961"/>
            <a:ext cx="914400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defRPr/>
            </a:pPr>
            <a:r>
              <a:rPr lang="en-GB" dirty="0" smtClean="0">
                <a:solidFill>
                  <a:srgbClr val="0070C0"/>
                </a:solidFill>
                <a:latin typeface="Gill Sans MT" pitchFamily="34" charset="0"/>
              </a:rPr>
              <a:t>In March &amp; April ‘19 compared with the same months in ‘18</a:t>
            </a:r>
            <a:r>
              <a:rPr kumimoji="0" lang="en-GB" sz="2400" b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273270" y="6381328"/>
            <a:ext cx="4788532" cy="476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defRPr/>
            </a:pPr>
            <a:r>
              <a:rPr lang="en-US" sz="1000" dirty="0" smtClean="0">
                <a:solidFill>
                  <a:srgbClr val="0070C0"/>
                </a:solidFill>
                <a:latin typeface="Gill Sans MT" pitchFamily="34" charset="0"/>
              </a:rPr>
              <a:t>Q3. Compared with March and April 2018, was your revenue yield for the same period in 2019: higher, about the same or lower?  </a:t>
            </a:r>
            <a:r>
              <a:rPr lang="en-GB" sz="1000" dirty="0" smtClean="0">
                <a:solidFill>
                  <a:srgbClr val="0070C0"/>
                </a:solidFill>
                <a:latin typeface="Gill Sans MT" pitchFamily="34" charset="0"/>
              </a:rPr>
              <a:t>Base: 51</a:t>
            </a:r>
            <a:endParaRPr lang="en-GB" sz="1000" dirty="0" smtClean="0">
              <a:solidFill>
                <a:srgbClr val="FF0000"/>
              </a:solidFill>
              <a:latin typeface="Gill Sans MT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6732240" y="3501008"/>
            <a:ext cx="2411999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defRPr/>
            </a:pPr>
            <a:r>
              <a:rPr lang="en-GB" sz="1500" b="1" dirty="0" smtClean="0">
                <a:solidFill>
                  <a:srgbClr val="002060"/>
                </a:solidFill>
                <a:latin typeface="Gill Sans MT" pitchFamily="34" charset="0"/>
              </a:rPr>
              <a:t>Service providers largely prospering:</a:t>
            </a:r>
          </a:p>
          <a:p>
            <a:pPr lvl="0" algn="ctr">
              <a:defRPr/>
            </a:pPr>
            <a:r>
              <a:rPr lang="en-GB" sz="1500" dirty="0" smtClean="0">
                <a:solidFill>
                  <a:srgbClr val="002060"/>
                </a:solidFill>
                <a:latin typeface="Gill Sans MT" pitchFamily="34" charset="0"/>
              </a:rPr>
              <a:t>Over half (54%) increased yield, 38% remained static. Only </a:t>
            </a:r>
            <a:r>
              <a:rPr lang="en-GB" sz="1500" dirty="0">
                <a:solidFill>
                  <a:srgbClr val="002060"/>
                </a:solidFill>
                <a:latin typeface="Gill Sans MT" pitchFamily="34" charset="0"/>
              </a:rPr>
              <a:t>8</a:t>
            </a:r>
            <a:r>
              <a:rPr lang="en-GB" sz="1500" dirty="0" smtClean="0">
                <a:solidFill>
                  <a:srgbClr val="002060"/>
                </a:solidFill>
                <a:latin typeface="Gill Sans MT" pitchFamily="34" charset="0"/>
              </a:rPr>
              <a:t>% saw a decrease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499184" y="3030360"/>
            <a:ext cx="0" cy="69443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299360" y="2024234"/>
            <a:ext cx="2520280" cy="1121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On average,</a:t>
            </a:r>
            <a:r>
              <a:rPr kumimoji="0" lang="en-GB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 yield rev DECREASED by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GB" sz="2400" b="1" noProof="0" dirty="0" smtClean="0">
                <a:solidFill>
                  <a:srgbClr val="0070C0"/>
                </a:solidFill>
                <a:latin typeface="Gill Sans MT" pitchFamily="34" charset="0"/>
              </a:rPr>
              <a:t>15</a:t>
            </a:r>
            <a:r>
              <a:rPr kumimoji="0" lang="en-GB" sz="2400" b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% </a:t>
            </a:r>
            <a:endParaRPr kumimoji="0" lang="en-GB" sz="2400" b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747481" y="2136624"/>
            <a:ext cx="0" cy="4184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120" y="4968058"/>
            <a:ext cx="1188720" cy="177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651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6064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 sz="2700" dirty="0" smtClean="0"/>
              <a:t>Steady growth from USA market, while China drops</a:t>
            </a:r>
            <a:endParaRPr lang="en-GB" sz="27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123728" y="6453336"/>
            <a:ext cx="4968552" cy="4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defRPr/>
            </a:pPr>
            <a:r>
              <a:rPr lang="en-US" sz="1000" dirty="0" smtClean="0">
                <a:solidFill>
                  <a:srgbClr val="0070C0"/>
                </a:solidFill>
                <a:latin typeface="Gill Sans MT" pitchFamily="34" charset="0"/>
              </a:rPr>
              <a:t>Q4. Select the main market that you are currently experiencing growth in. </a:t>
            </a:r>
            <a:r>
              <a:rPr lang="en-GB" sz="1000" dirty="0" smtClean="0">
                <a:solidFill>
                  <a:srgbClr val="0070C0"/>
                </a:solidFill>
                <a:latin typeface="Gill Sans MT" pitchFamily="34" charset="0"/>
              </a:rPr>
              <a:t>Base: 51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" y="1443840"/>
            <a:ext cx="7602437" cy="384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308" y="6201308"/>
            <a:ext cx="232844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World_Cup_Flag_Balls_by_CreativeGeekDesign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4069" y="5255456"/>
            <a:ext cx="1605604" cy="1482806"/>
          </a:xfrm>
          <a:prstGeom prst="rect">
            <a:avLst/>
          </a:prstGeom>
        </p:spPr>
      </p:pic>
      <p:pic>
        <p:nvPicPr>
          <p:cNvPr id="10" name="Picture 2" descr="Image result for china flag circl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09984" y="5225848"/>
            <a:ext cx="1514726" cy="1514726"/>
          </a:xfrm>
          <a:prstGeom prst="rect">
            <a:avLst/>
          </a:prstGeom>
          <a:noFill/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7452320" y="1052736"/>
            <a:ext cx="1691680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defRPr/>
            </a:pPr>
            <a:r>
              <a:rPr lang="en-GB" sz="2000" b="1" dirty="0" smtClean="0">
                <a:solidFill>
                  <a:srgbClr val="002060"/>
                </a:solidFill>
                <a:latin typeface="Gill Sans MT" pitchFamily="34" charset="0"/>
              </a:rPr>
              <a:t>29% </a:t>
            </a:r>
          </a:p>
          <a:p>
            <a:pPr lvl="0" algn="ctr">
              <a:defRPr/>
            </a:pPr>
            <a:r>
              <a:rPr lang="en-GB" sz="1600" dirty="0" smtClean="0">
                <a:solidFill>
                  <a:srgbClr val="002060"/>
                </a:solidFill>
                <a:latin typeface="Gill Sans MT" pitchFamily="34" charset="0"/>
              </a:rPr>
              <a:t>Not experiencing growth from any overseas markets</a:t>
            </a:r>
          </a:p>
        </p:txBody>
      </p:sp>
    </p:spTree>
    <p:extLst>
      <p:ext uri="{BB962C8B-B14F-4D97-AF65-F5344CB8AC3E}">
        <p14:creationId xmlns:p14="http://schemas.microsoft.com/office/powerpoint/2010/main" val="4401000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24698</TotalTime>
  <Words>1046</Words>
  <Application>Microsoft Office PowerPoint</Application>
  <PresentationFormat>On-screen Show (4:3)</PresentationFormat>
  <Paragraphs>133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Aims &amp; method</vt:lpstr>
      <vt:lpstr>Varied mix of sectors took part</vt:lpstr>
      <vt:lpstr>PowerPoint Presentation</vt:lpstr>
      <vt:lpstr>More than 2 in 5 (41%) had increased business </vt:lpstr>
      <vt:lpstr>PowerPoint Presentation</vt:lpstr>
      <vt:lpstr>PowerPoint Presentation</vt:lpstr>
      <vt:lpstr>Well over a third (37%) increased revenue yield</vt:lpstr>
      <vt:lpstr>Steady growth from USA market, while China drops</vt:lpstr>
      <vt:lpstr>German &amp; French markets show greatest decline</vt:lpstr>
      <vt:lpstr>Confidence in future business levels drops slightly</vt:lpstr>
      <vt:lpstr>Strong bookings &amp; domestic growth spark confidence in coming year</vt:lpstr>
      <vt:lpstr>‘Brexit’ concerns dominate low &amp; uncertain confidence</vt:lpstr>
      <vt:lpstr>PowerPoint Presentation</vt:lpstr>
      <vt:lpstr>Consumer &amp; sector protection drives desire for regulation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nickl</dc:creator>
  <cp:lastModifiedBy>Georgina Culliford</cp:lastModifiedBy>
  <cp:revision>2256</cp:revision>
  <dcterms:created xsi:type="dcterms:W3CDTF">2009-10-16T15:57:04Z</dcterms:created>
  <dcterms:modified xsi:type="dcterms:W3CDTF">2019-06-13T08:14:50Z</dcterms:modified>
</cp:coreProperties>
</file>