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971" r:id="rId2"/>
    <p:sldId id="972" r:id="rId3"/>
    <p:sldId id="973" r:id="rId4"/>
    <p:sldId id="974" r:id="rId5"/>
    <p:sldId id="975" r:id="rId6"/>
    <p:sldId id="976" r:id="rId7"/>
    <p:sldId id="977" r:id="rId8"/>
    <p:sldId id="978" r:id="rId9"/>
    <p:sldId id="979" r:id="rId10"/>
    <p:sldId id="980" r:id="rId11"/>
    <p:sldId id="981" r:id="rId12"/>
    <p:sldId id="982" r:id="rId13"/>
    <p:sldId id="983" r:id="rId14"/>
    <p:sldId id="987" r:id="rId15"/>
    <p:sldId id="98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FD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50" autoAdjust="0"/>
  </p:normalViewPr>
  <p:slideViewPr>
    <p:cSldViewPr>
      <p:cViewPr>
        <p:scale>
          <a:sx n="70" d="100"/>
          <a:sy n="70" d="100"/>
        </p:scale>
        <p:origin x="-1386" y="-72"/>
      </p:cViewPr>
      <p:guideLst>
        <p:guide orient="horz" pos="2251"/>
        <p:guide orient="horz" pos="3566"/>
        <p:guide pos="2880"/>
      </p:guideLst>
    </p:cSldViewPr>
  </p:slideViewPr>
  <p:outlineViewPr>
    <p:cViewPr>
      <p:scale>
        <a:sx n="33" d="100"/>
        <a:sy n="33" d="100"/>
      </p:scale>
      <p:origin x="0" y="1813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87F3FA2-82E8-4140-AE09-18D8D4F67733}" type="datetimeFigureOut">
              <a:rPr lang="en-GB" smtClean="0"/>
              <a:pPr/>
              <a:t>04/11/2019</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A03DD082-D6BB-4EEC-8F4B-53FFEEE22C1D}" type="slidenum">
              <a:rPr lang="en-GB" smtClean="0"/>
              <a:pPr/>
              <a:t>‹#›</a:t>
            </a:fld>
            <a:endParaRPr lang="en-GB"/>
          </a:p>
        </p:txBody>
      </p:sp>
    </p:spTree>
    <p:extLst>
      <p:ext uri="{BB962C8B-B14F-4D97-AF65-F5344CB8AC3E}">
        <p14:creationId xmlns="" xmlns:p14="http://schemas.microsoft.com/office/powerpoint/2010/main" val="287887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2247080F-9B4D-4112-8D4A-57601183D11A}" type="datetimeFigureOut">
              <a:rPr lang="en-GB" smtClean="0"/>
              <a:pPr/>
              <a:t>04/11/2019</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DDADB708-E286-4D85-A49E-28FA8F891D44}" type="slidenum">
              <a:rPr lang="en-GB" smtClean="0"/>
              <a:pPr/>
              <a:t>‹#›</a:t>
            </a:fld>
            <a:endParaRPr lang="en-GB"/>
          </a:p>
        </p:txBody>
      </p:sp>
    </p:spTree>
    <p:extLst>
      <p:ext uri="{BB962C8B-B14F-4D97-AF65-F5344CB8AC3E}">
        <p14:creationId xmlns="" xmlns:p14="http://schemas.microsoft.com/office/powerpoint/2010/main" val="45579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DADB708-E286-4D85-A49E-28FA8F891D44}" type="slidenum">
              <a:rPr lang="en-GB" smtClean="0"/>
              <a:pPr/>
              <a:t>3</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DADB708-E286-4D85-A49E-28FA8F891D44}" type="slidenum">
              <a:rPr lang="en-GB" smtClean="0"/>
              <a:pPr/>
              <a:t>8</a:t>
            </a:fld>
            <a:endParaRPr lang="en-GB"/>
          </a:p>
        </p:txBody>
      </p:sp>
    </p:spTree>
    <p:extLst>
      <p:ext uri="{BB962C8B-B14F-4D97-AF65-F5344CB8AC3E}">
        <p14:creationId xmlns="" xmlns:p14="http://schemas.microsoft.com/office/powerpoint/2010/main" val="2058888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632C77-B002-44B2-B085-DFBD53553049}" type="slidenum">
              <a:rPr lang="en-GB" smtClean="0"/>
              <a:pPr/>
              <a:t>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7632C77-B002-44B2-B085-DFBD53553049}" type="slidenum">
              <a:rPr lang="en-GB" smtClean="0"/>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AADFB7C-A5DA-4B89-8562-33CE32BDA6B6}"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B23ABC-D6A5-457A-8CF2-FF5804E4F446}" type="datetime1">
              <a:rPr lang="en-US" smtClean="0"/>
              <a:pPr/>
              <a:t>11/4/2019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C016EF-F688-4C68-A0EE-147E6201EA1D}" type="datetime1">
              <a:rPr lang="en-US" smtClean="0"/>
              <a:pPr/>
              <a:t>11/4/2019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DB96C6-87A9-4B0B-B0F8-B7F149EC3C8F}" type="datetime1">
              <a:rPr lang="en-US" smtClean="0"/>
              <a:pPr/>
              <a:t>11/4/2019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48680"/>
          </a:xfrm>
        </p:spPr>
        <p:txBody>
          <a:bodyPr/>
          <a:lstStyle>
            <a:lvl1pPr>
              <a:defRPr>
                <a:effectLst/>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1800" b="1">
                <a:solidFill>
                  <a:srgbClr val="0070C0"/>
                </a:solidFill>
              </a:defRPr>
            </a:lvl1pPr>
            <a:lvl2pPr>
              <a:defRPr sz="1600" b="1">
                <a:solidFill>
                  <a:srgbClr val="0070C0"/>
                </a:solidFill>
              </a:defRPr>
            </a:lvl2pPr>
            <a:lvl3pPr>
              <a:defRPr sz="1400" b="1">
                <a:solidFill>
                  <a:srgbClr val="0070C0"/>
                </a:solidFill>
              </a:defRPr>
            </a:lvl3pPr>
            <a:lvl4pPr>
              <a:defRPr sz="1200" b="1">
                <a:solidFill>
                  <a:srgbClr val="0070C0"/>
                </a:solidFill>
              </a:defRPr>
            </a:lvl4pPr>
            <a:lvl5pPr>
              <a:defRPr sz="1000" b="1">
                <a:solidFill>
                  <a:srgbClr val="0070C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flipV="1">
            <a:off x="0" y="6741368"/>
            <a:ext cx="9144000" cy="1623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NEW_qa_logo3.jpg"/>
          <p:cNvPicPr>
            <a:picLocks noChangeAspect="1"/>
          </p:cNvPicPr>
          <p:nvPr userDrawn="1"/>
        </p:nvPicPr>
        <p:blipFill>
          <a:blip r:embed="rId2" cstate="screen"/>
          <a:stretch>
            <a:fillRect/>
          </a:stretch>
        </p:blipFill>
        <p:spPr>
          <a:xfrm>
            <a:off x="8416280" y="5949280"/>
            <a:ext cx="620215" cy="720080"/>
          </a:xfrm>
          <a:prstGeom prst="rect">
            <a:avLst/>
          </a:prstGeom>
        </p:spPr>
      </p:pic>
      <p:sp>
        <p:nvSpPr>
          <p:cNvPr id="9" name="Rectangle 8"/>
          <p:cNvSpPr/>
          <p:nvPr userDrawn="1"/>
        </p:nvSpPr>
        <p:spPr>
          <a:xfrm flipV="1">
            <a:off x="0" y="0"/>
            <a:ext cx="9144000" cy="1623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C:\Users\tomr.QARESEARCH\AppData\Local\Microsoft\Windows\Temporary Internet Files\Content.Outlook\M7SW62LX\Simple Logo Landscape.jpg"/>
          <p:cNvPicPr>
            <a:picLocks noChangeAspect="1" noChangeArrowheads="1"/>
          </p:cNvPicPr>
          <p:nvPr userDrawn="1"/>
        </p:nvPicPr>
        <p:blipFill>
          <a:blip r:embed="rId3" cstate="print"/>
          <a:srcRect/>
          <a:stretch>
            <a:fillRect/>
          </a:stretch>
        </p:blipFill>
        <p:spPr bwMode="auto">
          <a:xfrm>
            <a:off x="0" y="6107724"/>
            <a:ext cx="2267744" cy="54954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F64550-27DA-415E-809B-B3F731A64372}" type="datetime1">
              <a:rPr lang="en-US" smtClean="0"/>
              <a:pPr/>
              <a:t>11/4/2019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EFF415-4907-4375-8E37-FF54CDF528C3}" type="datetime1">
              <a:rPr lang="en-US" smtClean="0"/>
              <a:pPr/>
              <a:t>11/4/2019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AC5C3F1-DC9F-4C8F-918C-AF448D90439D}" type="datetime1">
              <a:rPr lang="en-US" smtClean="0"/>
              <a:pPr/>
              <a:t>11/4/2019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16A0915-FC17-416E-9040-DE127594EB14}" type="datetime1">
              <a:rPr lang="en-US" smtClean="0"/>
              <a:pPr/>
              <a:t>11/4/2019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4C32B-5D7D-410D-81C2-EF8EA811931D}" type="datetime1">
              <a:rPr lang="en-US" smtClean="0"/>
              <a:pPr/>
              <a:t>11/4/2019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D5723-8576-40B9-A012-26056D75B257}" type="datetime1">
              <a:rPr lang="en-US" smtClean="0"/>
              <a:pPr/>
              <a:t>11/4/2019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A0B3A-AF66-43A1-B3B2-3ABF03900B8E}" type="datetime1">
              <a:rPr lang="en-US" smtClean="0"/>
              <a:pPr/>
              <a:t>11/4/2019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73F365-5AD2-40A5-A69C-C3CF29C7446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88640"/>
            <a:ext cx="8229600" cy="562074"/>
          </a:xfrm>
          <a:prstGeom prst="rect">
            <a:avLst/>
          </a:prstGeom>
          <a:solidFill>
            <a:srgbClr val="0070C0"/>
          </a:solidFill>
        </p:spPr>
        <p:txBody>
          <a:bodyPr vert="horz" lIns="91440" tIns="45720" rIns="91440" bIns="45720" rtlCol="0" anchor="ctr">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90872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8D278-8CB9-45F7-83DB-A023CBFABDF7}" type="datetime1">
              <a:rPr lang="en-US" smtClean="0"/>
              <a:pPr/>
              <a:t>11/4/2019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79512" y="6381328"/>
            <a:ext cx="39506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3F365-5AD2-40A5-A69C-C3CF29C7446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2800" b="1" kern="1200">
          <a:solidFill>
            <a:schemeClr val="bg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b="1" kern="1200">
          <a:solidFill>
            <a:srgbClr val="0070C0"/>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000" b="1" kern="1200">
          <a:solidFill>
            <a:srgbClr val="0070C0"/>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1800" b="1" kern="1200">
          <a:solidFill>
            <a:srgbClr val="0070C0"/>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1600" b="1" kern="1200">
          <a:solidFill>
            <a:srgbClr val="0070C0"/>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1400" b="1" kern="1200">
          <a:solidFill>
            <a:srgbClr val="0070C0"/>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986660"/>
            <a:ext cx="9144000" cy="20790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99592" y="5949280"/>
            <a:ext cx="2304256"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2"/>
          <p:cNvSpPr>
            <a:spLocks noGrp="1"/>
          </p:cNvSpPr>
          <p:nvPr>
            <p:ph type="subTitle" idx="1"/>
          </p:nvPr>
        </p:nvSpPr>
        <p:spPr>
          <a:xfrm>
            <a:off x="2447764" y="4437112"/>
            <a:ext cx="4248472" cy="1224136"/>
          </a:xfrm>
        </p:spPr>
        <p:txBody>
          <a:bodyPr>
            <a:noAutofit/>
          </a:bodyPr>
          <a:lstStyle/>
          <a:p>
            <a:r>
              <a:rPr lang="en-GB" sz="3200" dirty="0" smtClean="0"/>
              <a:t>Key Findings</a:t>
            </a:r>
          </a:p>
          <a:p>
            <a:r>
              <a:rPr lang="en-GB" sz="2000" dirty="0" smtClean="0"/>
              <a:t>October</a:t>
            </a:r>
            <a:r>
              <a:rPr lang="en-GB" sz="2000" b="1" dirty="0" smtClean="0"/>
              <a:t> 2019</a:t>
            </a:r>
            <a:endParaRPr lang="en-GB" sz="2000" b="1" dirty="0"/>
          </a:p>
        </p:txBody>
      </p:sp>
      <p:sp>
        <p:nvSpPr>
          <p:cNvPr id="10" name="Title 1"/>
          <p:cNvSpPr txBox="1">
            <a:spLocks/>
          </p:cNvSpPr>
          <p:nvPr/>
        </p:nvSpPr>
        <p:spPr>
          <a:xfrm>
            <a:off x="685800" y="2576304"/>
            <a:ext cx="7772400" cy="1572776"/>
          </a:xfrm>
          <a:prstGeom prst="rect">
            <a:avLst/>
          </a:prstGeom>
        </p:spPr>
        <p:txBody>
          <a:bodyPr vert="horz" lIns="91440" tIns="45720" rIns="91440" bIns="45720" rtlCol="0" anchor="ctr">
            <a:normAutofit/>
          </a:bodyPr>
          <a:lstStyle/>
          <a:p>
            <a:pPr lvl="0" algn="ctr">
              <a:spcBef>
                <a:spcPct val="0"/>
              </a:spcBef>
              <a:defRPr/>
            </a:pPr>
            <a:r>
              <a:rPr lang="en-GB" sz="4400" b="1" dirty="0" smtClean="0">
                <a:solidFill>
                  <a:schemeClr val="bg1"/>
                </a:solidFill>
                <a:latin typeface="Segoe Print" pitchFamily="2" charset="0"/>
                <a:ea typeface="+mj-ea"/>
                <a:cs typeface="+mj-cs"/>
              </a:rPr>
              <a:t>Business Barometer Survey 2019</a:t>
            </a:r>
          </a:p>
          <a:p>
            <a:pPr lvl="0" algn="ctr">
              <a:spcBef>
                <a:spcPct val="0"/>
              </a:spcBef>
              <a:defRPr/>
            </a:pPr>
            <a:endParaRPr kumimoji="0" lang="en-GB" sz="4400" b="1" i="0" u="none" strike="noStrike" kern="1200" cap="none" spc="0" normalizeH="0" baseline="0" noProof="0" dirty="0">
              <a:ln>
                <a:noFill/>
              </a:ln>
              <a:solidFill>
                <a:schemeClr val="bg1"/>
              </a:solidFill>
              <a:uLnTx/>
              <a:uFillTx/>
              <a:latin typeface="Segoe Print" pitchFamily="2" charset="0"/>
              <a:ea typeface="+mj-ea"/>
              <a:cs typeface="+mj-cs"/>
            </a:endParaRPr>
          </a:p>
        </p:txBody>
      </p:sp>
      <p:pic>
        <p:nvPicPr>
          <p:cNvPr id="14" name="Picture 9" descr="ISO logo_new_one_with_cert_no_on_Oct_08"/>
          <p:cNvPicPr>
            <a:picLocks noChangeAspect="1" noChangeArrowheads="1"/>
          </p:cNvPicPr>
          <p:nvPr/>
        </p:nvPicPr>
        <p:blipFill>
          <a:blip r:embed="rId2" cstate="screen"/>
          <a:srcRect/>
          <a:stretch>
            <a:fillRect/>
          </a:stretch>
        </p:blipFill>
        <p:spPr bwMode="auto">
          <a:xfrm>
            <a:off x="179512" y="5877272"/>
            <a:ext cx="1584176" cy="918101"/>
          </a:xfrm>
          <a:prstGeom prst="rect">
            <a:avLst/>
          </a:prstGeom>
          <a:noFill/>
          <a:ln w="9525">
            <a:noFill/>
            <a:miter lim="800000"/>
            <a:headEnd/>
            <a:tailEnd/>
          </a:ln>
        </p:spPr>
      </p:pic>
      <p:sp>
        <p:nvSpPr>
          <p:cNvPr id="15" name="Subtitle 2"/>
          <p:cNvSpPr txBox="1">
            <a:spLocks/>
          </p:cNvSpPr>
          <p:nvPr/>
        </p:nvSpPr>
        <p:spPr>
          <a:xfrm>
            <a:off x="6084168" y="5874868"/>
            <a:ext cx="1724772" cy="98313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1100" dirty="0" smtClean="0">
                <a:solidFill>
                  <a:schemeClr val="tx1">
                    <a:tint val="75000"/>
                  </a:schemeClr>
                </a:solidFill>
                <a:latin typeface="Gill Sans MT" pitchFamily="34" charset="0"/>
              </a:rPr>
              <a:t>Mill House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1100" dirty="0" smtClean="0">
                <a:solidFill>
                  <a:schemeClr val="tx1">
                    <a:tint val="75000"/>
                  </a:schemeClr>
                </a:solidFill>
                <a:latin typeface="Gill Sans MT" pitchFamily="34" charset="0"/>
              </a:rPr>
              <a:t>North Street</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1100" dirty="0" smtClean="0">
                <a:solidFill>
                  <a:schemeClr val="tx1">
                    <a:tint val="75000"/>
                  </a:schemeClr>
                </a:solidFill>
                <a:latin typeface="Gill Sans MT" pitchFamily="34" charset="0"/>
              </a:rPr>
              <a:t>York , YO1 6JD</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100" b="0" i="0" u="none" strike="noStrike" kern="1200" cap="none" spc="0" normalizeH="0" baseline="0" noProof="0" dirty="0" smtClean="0">
                <a:ln>
                  <a:noFill/>
                </a:ln>
                <a:solidFill>
                  <a:schemeClr val="tx1">
                    <a:tint val="75000"/>
                  </a:schemeClr>
                </a:solidFill>
                <a:effectLst/>
                <a:uLnTx/>
                <a:uFillTx/>
                <a:latin typeface="Gill Sans MT" pitchFamily="34" charset="0"/>
                <a:ea typeface="+mn-ea"/>
                <a:cs typeface="+mn-cs"/>
              </a:rPr>
              <a:t>Tel: 01904 632039</a:t>
            </a:r>
          </a:p>
        </p:txBody>
      </p:sp>
      <p:pic>
        <p:nvPicPr>
          <p:cNvPr id="17" name="Picture 16" descr="LogoProject"/>
          <p:cNvPicPr/>
          <p:nvPr/>
        </p:nvPicPr>
        <p:blipFill>
          <a:blip r:embed="rId3" cstate="print"/>
          <a:srcRect/>
          <a:stretch>
            <a:fillRect/>
          </a:stretch>
        </p:blipFill>
        <p:spPr bwMode="auto">
          <a:xfrm>
            <a:off x="2555776" y="5877272"/>
            <a:ext cx="3312368" cy="767333"/>
          </a:xfrm>
          <a:prstGeom prst="rect">
            <a:avLst/>
          </a:prstGeom>
          <a:noFill/>
          <a:ln w="9525">
            <a:noFill/>
            <a:miter lim="800000"/>
            <a:headEnd/>
            <a:tailEnd/>
          </a:ln>
        </p:spPr>
      </p:pic>
      <p:pic>
        <p:nvPicPr>
          <p:cNvPr id="1027" name="Picture 3" descr="C:\Users\tomr.QARESEARCH\AppData\Local\Microsoft\Windows\Temporary Internet Files\Content.Outlook\M7SW62LX\Simple Logo Landscape.jpg"/>
          <p:cNvPicPr>
            <a:picLocks noChangeAspect="1" noChangeArrowheads="1"/>
          </p:cNvPicPr>
          <p:nvPr/>
        </p:nvPicPr>
        <p:blipFill>
          <a:blip r:embed="rId4" cstate="print"/>
          <a:srcRect/>
          <a:stretch>
            <a:fillRect/>
          </a:stretch>
        </p:blipFill>
        <p:spPr bwMode="auto">
          <a:xfrm>
            <a:off x="2430016" y="332656"/>
            <a:ext cx="4283968" cy="1038139"/>
          </a:xfrm>
          <a:prstGeom prst="rect">
            <a:avLst/>
          </a:prstGeom>
          <a:noFill/>
        </p:spPr>
      </p:pic>
      <p:pic>
        <p:nvPicPr>
          <p:cNvPr id="9" name="Picture 8" descr="NEW_qa_logo3.jpg"/>
          <p:cNvPicPr>
            <a:picLocks noChangeAspect="1"/>
          </p:cNvPicPr>
          <p:nvPr/>
        </p:nvPicPr>
        <p:blipFill>
          <a:blip r:embed="rId5" cstate="screen"/>
          <a:stretch>
            <a:fillRect/>
          </a:stretch>
        </p:blipFill>
        <p:spPr>
          <a:xfrm>
            <a:off x="8251230" y="5949280"/>
            <a:ext cx="690405" cy="801571"/>
          </a:xfrm>
          <a:prstGeom prst="rect">
            <a:avLst/>
          </a:prstGeom>
        </p:spPr>
      </p:pic>
    </p:spTree>
    <p:extLst>
      <p:ext uri="{BB962C8B-B14F-4D97-AF65-F5344CB8AC3E}">
        <p14:creationId xmlns="" xmlns:p14="http://schemas.microsoft.com/office/powerpoint/2010/main" val="370002107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GeorginaC\Downloads\Icons\france.png"/>
          <p:cNvPicPr>
            <a:picLocks noChangeAspect="1" noChangeArrowheads="1"/>
          </p:cNvPicPr>
          <p:nvPr/>
        </p:nvPicPr>
        <p:blipFill>
          <a:blip r:embed="rId3" cstate="print"/>
          <a:srcRect/>
          <a:stretch>
            <a:fillRect/>
          </a:stretch>
        </p:blipFill>
        <p:spPr bwMode="auto">
          <a:xfrm>
            <a:off x="251520" y="3293881"/>
            <a:ext cx="2736304" cy="2736304"/>
          </a:xfrm>
          <a:prstGeom prst="rect">
            <a:avLst/>
          </a:prstGeom>
          <a:noFill/>
        </p:spPr>
      </p:pic>
      <p:pic>
        <p:nvPicPr>
          <p:cNvPr id="4098" name="Picture 2" descr="C:\Users\GeorginaC\Downloads\Icons\germany.png"/>
          <p:cNvPicPr>
            <a:picLocks noChangeAspect="1" noChangeArrowheads="1"/>
          </p:cNvPicPr>
          <p:nvPr/>
        </p:nvPicPr>
        <p:blipFill>
          <a:blip r:embed="rId4" cstate="print"/>
          <a:srcRect/>
          <a:stretch>
            <a:fillRect/>
          </a:stretch>
        </p:blipFill>
        <p:spPr bwMode="auto">
          <a:xfrm>
            <a:off x="2789216" y="764704"/>
            <a:ext cx="3024336" cy="3024336"/>
          </a:xfrm>
          <a:prstGeom prst="rect">
            <a:avLst/>
          </a:prstGeom>
          <a:noFill/>
        </p:spPr>
      </p:pic>
      <p:sp>
        <p:nvSpPr>
          <p:cNvPr id="15" name="TextBox 14"/>
          <p:cNvSpPr txBox="1"/>
          <p:nvPr/>
        </p:nvSpPr>
        <p:spPr>
          <a:xfrm>
            <a:off x="2905936" y="1625032"/>
            <a:ext cx="2808312" cy="1215717"/>
          </a:xfrm>
          <a:prstGeom prst="rect">
            <a:avLst/>
          </a:prstGeom>
          <a:noFill/>
        </p:spPr>
        <p:txBody>
          <a:bodyPr wrap="square" rtlCol="0">
            <a:spAutoFit/>
          </a:bodyPr>
          <a:lstStyle/>
          <a:p>
            <a:pPr algn="ctr"/>
            <a:r>
              <a:rPr lang="en-GB" sz="4000" b="1" dirty="0" smtClean="0">
                <a:solidFill>
                  <a:schemeClr val="bg1"/>
                </a:solidFill>
                <a:latin typeface="Gill Sans MT" pitchFamily="34" charset="0"/>
              </a:rPr>
              <a:t>9%</a:t>
            </a:r>
          </a:p>
          <a:p>
            <a:pPr algn="ctr"/>
            <a:endParaRPr lang="en-GB" sz="100" b="1" dirty="0" smtClean="0">
              <a:solidFill>
                <a:schemeClr val="bg1"/>
              </a:solidFill>
              <a:latin typeface="Gill Sans MT" pitchFamily="34" charset="0"/>
            </a:endParaRPr>
          </a:p>
          <a:p>
            <a:pPr algn="ctr"/>
            <a:r>
              <a:rPr lang="en-GB" sz="1600" b="1" dirty="0" smtClean="0">
                <a:solidFill>
                  <a:schemeClr val="bg1"/>
                </a:solidFill>
                <a:latin typeface="Gill Sans MT" pitchFamily="34" charset="0"/>
              </a:rPr>
              <a:t>Experienced decline from German market</a:t>
            </a:r>
            <a:endParaRPr lang="en-GB" sz="1600" b="1" dirty="0">
              <a:solidFill>
                <a:schemeClr val="bg1"/>
              </a:solidFill>
              <a:latin typeface="Gill Sans MT" pitchFamily="34" charset="0"/>
            </a:endParaRPr>
          </a:p>
        </p:txBody>
      </p:sp>
      <p:sp>
        <p:nvSpPr>
          <p:cNvPr id="2" name="Title 1"/>
          <p:cNvSpPr>
            <a:spLocks noGrp="1"/>
          </p:cNvSpPr>
          <p:nvPr>
            <p:ph type="title"/>
          </p:nvPr>
        </p:nvSpPr>
        <p:spPr>
          <a:xfrm>
            <a:off x="0" y="-11299"/>
            <a:ext cx="9144000" cy="559979"/>
          </a:xfrm>
        </p:spPr>
        <p:txBody>
          <a:bodyPr>
            <a:noAutofit/>
          </a:bodyPr>
          <a:lstStyle/>
          <a:p>
            <a:r>
              <a:rPr lang="en-GB" sz="2400" dirty="0" smtClean="0"/>
              <a:t>German, French &amp; Spanish markets show greatest decline</a:t>
            </a:r>
            <a:endParaRPr lang="en-GB" sz="2400" dirty="0"/>
          </a:p>
        </p:txBody>
      </p:sp>
      <p:sp>
        <p:nvSpPr>
          <p:cNvPr id="14" name="Content Placeholder 2"/>
          <p:cNvSpPr txBox="1">
            <a:spLocks/>
          </p:cNvSpPr>
          <p:nvPr/>
        </p:nvSpPr>
        <p:spPr>
          <a:xfrm>
            <a:off x="2190727" y="6513456"/>
            <a:ext cx="5040560" cy="476672"/>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Q5. Select the main market that you are currently experiencing decline in. </a:t>
            </a:r>
            <a:r>
              <a:rPr lang="en-GB" sz="1000" dirty="0" smtClean="0">
                <a:solidFill>
                  <a:srgbClr val="0070C0"/>
                </a:solidFill>
                <a:latin typeface="Gill Sans MT" pitchFamily="34" charset="0"/>
              </a:rPr>
              <a:t>Base: 85</a:t>
            </a:r>
          </a:p>
        </p:txBody>
      </p:sp>
      <p:sp>
        <p:nvSpPr>
          <p:cNvPr id="3" name="AutoShape 2" descr="Image result for japan flag circle"/>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3" name="Content Placeholder 2"/>
          <p:cNvSpPr txBox="1">
            <a:spLocks/>
          </p:cNvSpPr>
          <p:nvPr/>
        </p:nvSpPr>
        <p:spPr>
          <a:xfrm>
            <a:off x="7452320" y="1268760"/>
            <a:ext cx="1691680" cy="1224136"/>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2000" b="1" dirty="0" smtClean="0">
                <a:solidFill>
                  <a:srgbClr val="002060"/>
                </a:solidFill>
                <a:latin typeface="Gill Sans MT" pitchFamily="34" charset="0"/>
              </a:rPr>
              <a:t>55% </a:t>
            </a:r>
          </a:p>
          <a:p>
            <a:pPr lvl="0" algn="ctr">
              <a:defRPr/>
            </a:pPr>
            <a:r>
              <a:rPr lang="en-GB" sz="1600" dirty="0" smtClean="0">
                <a:solidFill>
                  <a:srgbClr val="002060"/>
                </a:solidFill>
                <a:latin typeface="Gill Sans MT" pitchFamily="34" charset="0"/>
              </a:rPr>
              <a:t>Not experiencing decline from any overseas markets.</a:t>
            </a:r>
          </a:p>
        </p:txBody>
      </p:sp>
      <p:sp>
        <p:nvSpPr>
          <p:cNvPr id="18" name="TextBox 17"/>
          <p:cNvSpPr txBox="1"/>
          <p:nvPr/>
        </p:nvSpPr>
        <p:spPr>
          <a:xfrm>
            <a:off x="1115616" y="3717032"/>
            <a:ext cx="1008112" cy="1908215"/>
          </a:xfrm>
          <a:prstGeom prst="rect">
            <a:avLst/>
          </a:prstGeom>
          <a:noFill/>
        </p:spPr>
        <p:txBody>
          <a:bodyPr wrap="square" rtlCol="0">
            <a:spAutoFit/>
          </a:bodyPr>
          <a:lstStyle/>
          <a:p>
            <a:pPr algn="ctr"/>
            <a:r>
              <a:rPr lang="en-GB" sz="4400" b="1" dirty="0" smtClean="0">
                <a:latin typeface="Gill Sans MT" pitchFamily="34" charset="0"/>
              </a:rPr>
              <a:t>6%</a:t>
            </a:r>
          </a:p>
          <a:p>
            <a:pPr algn="ctr"/>
            <a:endParaRPr lang="en-GB" sz="400" b="1" dirty="0" smtClean="0">
              <a:solidFill>
                <a:schemeClr val="tx1">
                  <a:lumMod val="85000"/>
                  <a:lumOff val="15000"/>
                </a:schemeClr>
              </a:solidFill>
              <a:latin typeface="Gill Sans MT" pitchFamily="34" charset="0"/>
            </a:endParaRPr>
          </a:p>
          <a:p>
            <a:pPr algn="ctr"/>
            <a:r>
              <a:rPr lang="en-GB" sz="1400" b="1" dirty="0" smtClean="0">
                <a:solidFill>
                  <a:schemeClr val="tx1">
                    <a:lumMod val="85000"/>
                    <a:lumOff val="15000"/>
                  </a:schemeClr>
                </a:solidFill>
                <a:latin typeface="Gill Sans MT" pitchFamily="34" charset="0"/>
              </a:rPr>
              <a:t>Saw decline from French market</a:t>
            </a:r>
            <a:endParaRPr lang="en-GB" sz="1400" b="1" dirty="0">
              <a:solidFill>
                <a:schemeClr val="tx1">
                  <a:lumMod val="85000"/>
                  <a:lumOff val="15000"/>
                </a:schemeClr>
              </a:solidFill>
              <a:latin typeface="Gill Sans MT" pitchFamily="34" charset="0"/>
            </a:endParaRPr>
          </a:p>
        </p:txBody>
      </p:sp>
      <p:sp>
        <p:nvSpPr>
          <p:cNvPr id="4" name="AutoShape 6" descr="Image result for germany flag circle"/>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8" descr="Image result for germany flag circle"/>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10" descr="Image result for germany flag circle"/>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2" name="Picture 2" descr="C:\Users\GeorginaC\Downloads\spain.png"/>
          <p:cNvPicPr>
            <a:picLocks noChangeAspect="1" noChangeArrowheads="1"/>
          </p:cNvPicPr>
          <p:nvPr/>
        </p:nvPicPr>
        <p:blipFill>
          <a:blip r:embed="rId5" cstate="print"/>
          <a:srcRect/>
          <a:stretch>
            <a:fillRect/>
          </a:stretch>
        </p:blipFill>
        <p:spPr bwMode="auto">
          <a:xfrm>
            <a:off x="5652120" y="3284984"/>
            <a:ext cx="2745201" cy="2745201"/>
          </a:xfrm>
          <a:prstGeom prst="rect">
            <a:avLst/>
          </a:prstGeom>
          <a:noFill/>
        </p:spPr>
      </p:pic>
      <p:sp>
        <p:nvSpPr>
          <p:cNvPr id="16" name="TextBox 15"/>
          <p:cNvSpPr txBox="1"/>
          <p:nvPr/>
        </p:nvSpPr>
        <p:spPr>
          <a:xfrm>
            <a:off x="5621056" y="4104368"/>
            <a:ext cx="2808312" cy="938719"/>
          </a:xfrm>
          <a:prstGeom prst="rect">
            <a:avLst/>
          </a:prstGeom>
          <a:noFill/>
        </p:spPr>
        <p:txBody>
          <a:bodyPr wrap="square" rtlCol="0">
            <a:spAutoFit/>
          </a:bodyPr>
          <a:lstStyle/>
          <a:p>
            <a:pPr algn="ctr"/>
            <a:r>
              <a:rPr lang="en-GB" sz="4000" b="1" dirty="0" smtClean="0">
                <a:latin typeface="Gill Sans MT" pitchFamily="34" charset="0"/>
              </a:rPr>
              <a:t>6%</a:t>
            </a:r>
          </a:p>
          <a:p>
            <a:pPr algn="ctr"/>
            <a:endParaRPr lang="en-GB" sz="100" b="1" dirty="0" smtClean="0">
              <a:latin typeface="Gill Sans MT" pitchFamily="34" charset="0"/>
            </a:endParaRPr>
          </a:p>
          <a:p>
            <a:pPr algn="ctr"/>
            <a:r>
              <a:rPr lang="en-GB" sz="1400" b="1" dirty="0" smtClean="0">
                <a:latin typeface="Gill Sans MT" pitchFamily="34" charset="0"/>
              </a:rPr>
              <a:t>Saw decline in Spanish market</a:t>
            </a:r>
            <a:endParaRPr lang="en-GB" sz="1400" b="1" dirty="0">
              <a:latin typeface="Gill Sans MT" pitchFamily="34" charset="0"/>
            </a:endParaRPr>
          </a:p>
        </p:txBody>
      </p:sp>
    </p:spTree>
    <p:extLst>
      <p:ext uri="{BB962C8B-B14F-4D97-AF65-F5344CB8AC3E}">
        <p14:creationId xmlns="" xmlns:p14="http://schemas.microsoft.com/office/powerpoint/2010/main" val="339805775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76064"/>
          </a:xfrm>
          <a:ln>
            <a:noFill/>
          </a:ln>
        </p:spPr>
        <p:txBody>
          <a:bodyPr/>
          <a:lstStyle/>
          <a:p>
            <a:r>
              <a:rPr lang="en-GB" sz="2400" dirty="0" smtClean="0"/>
              <a:t>Businesses confident in year ahead returns to just under half</a:t>
            </a:r>
            <a:endParaRPr lang="en-GB" sz="2400" dirty="0"/>
          </a:p>
        </p:txBody>
      </p:sp>
      <p:sp>
        <p:nvSpPr>
          <p:cNvPr id="8" name="Content Placeholder 2"/>
          <p:cNvSpPr txBox="1">
            <a:spLocks/>
          </p:cNvSpPr>
          <p:nvPr/>
        </p:nvSpPr>
        <p:spPr>
          <a:xfrm>
            <a:off x="2627784" y="6309320"/>
            <a:ext cx="3960440" cy="548680"/>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Q6. Looking ahead to the next 12 months, how confident are you feeling about bookings / visitor revenues / customer orders</a:t>
            </a:r>
            <a:r>
              <a:rPr lang="en-GB" sz="1000" dirty="0" smtClean="0">
                <a:solidFill>
                  <a:srgbClr val="0070C0"/>
                </a:solidFill>
                <a:latin typeface="Gill Sans MT" pitchFamily="34" charset="0"/>
              </a:rPr>
              <a:t>? Base: 85</a:t>
            </a:r>
            <a:endParaRPr lang="en-GB" sz="1000" dirty="0" smtClean="0">
              <a:solidFill>
                <a:srgbClr val="FF0000"/>
              </a:solidFill>
              <a:latin typeface="Gill Sans MT" pitchFamily="34" charset="0"/>
            </a:endParaRPr>
          </a:p>
        </p:txBody>
      </p:sp>
      <p:pic>
        <p:nvPicPr>
          <p:cNvPr id="6146" name="Picture 2"/>
          <p:cNvPicPr>
            <a:picLocks noChangeAspect="1" noChangeArrowheads="1"/>
          </p:cNvPicPr>
          <p:nvPr/>
        </p:nvPicPr>
        <p:blipFill>
          <a:blip r:embed="rId2" cstate="print"/>
          <a:srcRect/>
          <a:stretch>
            <a:fillRect/>
          </a:stretch>
        </p:blipFill>
        <p:spPr bwMode="auto">
          <a:xfrm>
            <a:off x="95536" y="1152040"/>
            <a:ext cx="8820472" cy="4658852"/>
          </a:xfrm>
          <a:prstGeom prst="rect">
            <a:avLst/>
          </a:prstGeom>
          <a:noFill/>
          <a:ln w="9525">
            <a:noFill/>
            <a:miter lim="800000"/>
            <a:headEnd/>
            <a:tailEnd/>
          </a:ln>
          <a:effectLst/>
        </p:spPr>
      </p:pic>
    </p:spTree>
    <p:extLst>
      <p:ext uri="{BB962C8B-B14F-4D97-AF65-F5344CB8AC3E}">
        <p14:creationId xmlns="" xmlns:p14="http://schemas.microsoft.com/office/powerpoint/2010/main" val="107045638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574033" y="4025394"/>
            <a:ext cx="3995935" cy="2717883"/>
          </a:xfrm>
          <a:prstGeom prst="rect">
            <a:avLst/>
          </a:prstGeom>
        </p:spPr>
      </p:pic>
      <p:sp>
        <p:nvSpPr>
          <p:cNvPr id="2" name="Title 1"/>
          <p:cNvSpPr>
            <a:spLocks noGrp="1"/>
          </p:cNvSpPr>
          <p:nvPr>
            <p:ph type="title"/>
          </p:nvPr>
        </p:nvSpPr>
        <p:spPr>
          <a:xfrm>
            <a:off x="0" y="27725"/>
            <a:ext cx="9144000" cy="562074"/>
          </a:xfrm>
          <a:ln>
            <a:noFill/>
          </a:ln>
        </p:spPr>
        <p:txBody>
          <a:bodyPr/>
          <a:lstStyle/>
          <a:p>
            <a:r>
              <a:rPr lang="en-GB" sz="2400" dirty="0" smtClean="0"/>
              <a:t>Robust markets &amp; forward bookings </a:t>
            </a:r>
            <a:r>
              <a:rPr lang="en-GB" sz="2400" smtClean="0"/>
              <a:t>spark high confidence</a:t>
            </a:r>
            <a:endParaRPr lang="en-GB" sz="2400" dirty="0"/>
          </a:p>
        </p:txBody>
      </p:sp>
      <p:sp>
        <p:nvSpPr>
          <p:cNvPr id="4" name="Content Placeholder 2"/>
          <p:cNvSpPr txBox="1">
            <a:spLocks/>
          </p:cNvSpPr>
          <p:nvPr/>
        </p:nvSpPr>
        <p:spPr>
          <a:xfrm>
            <a:off x="6012160" y="2924944"/>
            <a:ext cx="2952328" cy="2160240"/>
          </a:xfrm>
          <a:prstGeom prst="rect">
            <a:avLst/>
          </a:prstGeom>
          <a:ln>
            <a:noFill/>
          </a:ln>
        </p:spPr>
        <p:txBody>
          <a:bodyPr vert="horz" lIns="91440" tIns="45720" rIns="91440" bIns="45720" rtlCol="0">
            <a:noAutofit/>
          </a:bodyPr>
          <a:lstStyle/>
          <a:p>
            <a:pPr algn="ctr">
              <a:defRPr/>
            </a:pPr>
            <a:r>
              <a:rPr lang="en-GB" i="1" dirty="0" smtClean="0">
                <a:solidFill>
                  <a:srgbClr val="0070C0"/>
                </a:solidFill>
                <a:latin typeface="Gill Sans MT" pitchFamily="34" charset="0"/>
              </a:rPr>
              <a:t>“Long haul has strong growth and that fills in the gap of the uncertainty of the short haul market. We are truly global and we can focus on the market that is showing growth.</a:t>
            </a:r>
          </a:p>
          <a:p>
            <a:pPr lvl="0" algn="ctr">
              <a:defRPr/>
            </a:pPr>
            <a:r>
              <a:rPr lang="en-GB" b="1" dirty="0" smtClean="0">
                <a:solidFill>
                  <a:srgbClr val="0070C0"/>
                </a:solidFill>
                <a:latin typeface="Gill Sans MT" pitchFamily="34" charset="0"/>
              </a:rPr>
              <a:t>Service Provider</a:t>
            </a:r>
          </a:p>
        </p:txBody>
      </p:sp>
      <p:sp>
        <p:nvSpPr>
          <p:cNvPr id="6" name="Rectangle 5"/>
          <p:cNvSpPr/>
          <p:nvPr/>
        </p:nvSpPr>
        <p:spPr>
          <a:xfrm>
            <a:off x="2843808" y="908720"/>
            <a:ext cx="3384376" cy="923330"/>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“Despite </a:t>
            </a:r>
            <a:r>
              <a:rPr lang="en-GB" i="1" dirty="0" err="1" smtClean="0">
                <a:solidFill>
                  <a:srgbClr val="0070C0"/>
                </a:solidFill>
                <a:latin typeface="Gill Sans MT" pitchFamily="34" charset="0"/>
              </a:rPr>
              <a:t>Brexit</a:t>
            </a:r>
            <a:r>
              <a:rPr lang="en-GB" i="1" dirty="0" smtClean="0">
                <a:solidFill>
                  <a:srgbClr val="0070C0"/>
                </a:solidFill>
                <a:latin typeface="Gill Sans MT" pitchFamily="34" charset="0"/>
              </a:rPr>
              <a:t>, people still want to visit the UK.”</a:t>
            </a:r>
          </a:p>
          <a:p>
            <a:pPr algn="ctr">
              <a:defRPr/>
            </a:pPr>
            <a:r>
              <a:rPr lang="en-GB" b="1" dirty="0" smtClean="0">
                <a:solidFill>
                  <a:srgbClr val="0070C0"/>
                </a:solidFill>
                <a:latin typeface="Gill Sans MT" pitchFamily="34" charset="0"/>
              </a:rPr>
              <a:t>Tour Operator</a:t>
            </a:r>
          </a:p>
        </p:txBody>
      </p:sp>
      <p:sp>
        <p:nvSpPr>
          <p:cNvPr id="7" name="Rectangle 6"/>
          <p:cNvSpPr/>
          <p:nvPr/>
        </p:nvSpPr>
        <p:spPr>
          <a:xfrm>
            <a:off x="0" y="3429000"/>
            <a:ext cx="3779912" cy="1754326"/>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“We have a product that appeals to Americans and the Chinese which are the more robust and growing markets at the moment. Interest in the royal family continues to be strong.”</a:t>
            </a:r>
          </a:p>
          <a:p>
            <a:pPr algn="ctr">
              <a:defRPr/>
            </a:pPr>
            <a:r>
              <a:rPr lang="en-GB" b="1" dirty="0" smtClean="0">
                <a:solidFill>
                  <a:srgbClr val="0070C0"/>
                </a:solidFill>
                <a:latin typeface="Gill Sans MT" pitchFamily="34" charset="0"/>
              </a:rPr>
              <a:t>Attraction</a:t>
            </a:r>
            <a:endParaRPr lang="en-GB" i="1" dirty="0" smtClean="0">
              <a:solidFill>
                <a:srgbClr val="0070C0"/>
              </a:solidFill>
              <a:latin typeface="Gill Sans MT" pitchFamily="34" charset="0"/>
            </a:endParaRPr>
          </a:p>
        </p:txBody>
      </p:sp>
      <p:sp>
        <p:nvSpPr>
          <p:cNvPr id="8" name="Content Placeholder 2"/>
          <p:cNvSpPr txBox="1">
            <a:spLocks/>
          </p:cNvSpPr>
          <p:nvPr/>
        </p:nvSpPr>
        <p:spPr>
          <a:xfrm>
            <a:off x="5436096" y="1772816"/>
            <a:ext cx="3205707" cy="947679"/>
          </a:xfrm>
          <a:prstGeom prst="rect">
            <a:avLst/>
          </a:prstGeom>
          <a:ln>
            <a:noFill/>
          </a:ln>
        </p:spPr>
        <p:txBody>
          <a:bodyPr vert="horz" lIns="91440" tIns="45720" rIns="91440" bIns="45720" rtlCol="0">
            <a:noAutofit/>
          </a:bodyPr>
          <a:lstStyle/>
          <a:p>
            <a:pPr algn="ctr">
              <a:defRPr/>
            </a:pPr>
            <a:r>
              <a:rPr lang="en-GB" i="1" dirty="0" smtClean="0">
                <a:solidFill>
                  <a:srgbClr val="0070C0"/>
                </a:solidFill>
                <a:latin typeface="Gill Sans MT" pitchFamily="34" charset="0"/>
              </a:rPr>
              <a:t>“Large growth in international bookings already on the books.”</a:t>
            </a:r>
          </a:p>
          <a:p>
            <a:pPr algn="ctr">
              <a:defRPr/>
            </a:pPr>
            <a:r>
              <a:rPr lang="en-GB" b="1" dirty="0" smtClean="0">
                <a:solidFill>
                  <a:srgbClr val="0070C0"/>
                </a:solidFill>
                <a:latin typeface="Gill Sans MT" pitchFamily="34" charset="0"/>
              </a:rPr>
              <a:t>Accommodation</a:t>
            </a:r>
          </a:p>
        </p:txBody>
      </p:sp>
      <p:sp>
        <p:nvSpPr>
          <p:cNvPr id="11" name="Content Placeholder 2"/>
          <p:cNvSpPr txBox="1">
            <a:spLocks/>
          </p:cNvSpPr>
          <p:nvPr/>
        </p:nvSpPr>
        <p:spPr>
          <a:xfrm>
            <a:off x="2699792" y="6332220"/>
            <a:ext cx="3888432"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Q6a. </a:t>
            </a:r>
            <a:r>
              <a:rPr lang="en-GB" sz="1000" dirty="0" smtClean="0">
                <a:solidFill>
                  <a:srgbClr val="0070C0"/>
                </a:solidFill>
                <a:latin typeface="Gill Sans MT" pitchFamily="34" charset="0"/>
              </a:rPr>
              <a:t>Why do you feel confident about bookings/visitor numbers/customer orders for the next 12 months? Base: 40</a:t>
            </a:r>
            <a:endParaRPr lang="en-GB" sz="1000" dirty="0" smtClean="0">
              <a:solidFill>
                <a:srgbClr val="FF0000"/>
              </a:solidFill>
              <a:latin typeface="Gill Sans MT" pitchFamily="34" charset="0"/>
            </a:endParaRPr>
          </a:p>
        </p:txBody>
      </p:sp>
      <p:sp>
        <p:nvSpPr>
          <p:cNvPr id="9" name="Rectangle 8"/>
          <p:cNvSpPr/>
          <p:nvPr/>
        </p:nvSpPr>
        <p:spPr>
          <a:xfrm>
            <a:off x="251520" y="1988840"/>
            <a:ext cx="3672408" cy="1200329"/>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“Interest in Parliament will continue, USA and China are our major markets, and should be unaffected by </a:t>
            </a:r>
            <a:r>
              <a:rPr lang="en-GB" i="1" dirty="0" err="1" smtClean="0">
                <a:solidFill>
                  <a:srgbClr val="0070C0"/>
                </a:solidFill>
                <a:latin typeface="Gill Sans MT" pitchFamily="34" charset="0"/>
              </a:rPr>
              <a:t>Brexit</a:t>
            </a:r>
            <a:r>
              <a:rPr lang="en-GB" i="1" dirty="0" smtClean="0">
                <a:solidFill>
                  <a:srgbClr val="0070C0"/>
                </a:solidFill>
                <a:latin typeface="Gill Sans MT" pitchFamily="34" charset="0"/>
              </a:rPr>
              <a:t>.”</a:t>
            </a:r>
          </a:p>
          <a:p>
            <a:pPr algn="ctr">
              <a:defRPr/>
            </a:pPr>
            <a:r>
              <a:rPr lang="en-GB" b="1" dirty="0" smtClean="0">
                <a:solidFill>
                  <a:srgbClr val="0070C0"/>
                </a:solidFill>
                <a:latin typeface="Gill Sans MT" pitchFamily="34" charset="0"/>
              </a:rPr>
              <a:t>Attraction</a:t>
            </a:r>
            <a:endParaRPr lang="en-GB" i="1" dirty="0" smtClean="0">
              <a:solidFill>
                <a:srgbClr val="0070C0"/>
              </a:solidFill>
              <a:latin typeface="Gill Sans MT" pitchFamily="34" charset="0"/>
            </a:endParaRPr>
          </a:p>
        </p:txBody>
      </p:sp>
    </p:spTree>
    <p:extLst>
      <p:ext uri="{BB962C8B-B14F-4D97-AF65-F5344CB8AC3E}">
        <p14:creationId xmlns="" xmlns:p14="http://schemas.microsoft.com/office/powerpoint/2010/main" val="203405145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GeorginaC\Documents\Presentation Pictures\uncertain woma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38888" y="3818657"/>
            <a:ext cx="3866225" cy="292271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0" y="0"/>
            <a:ext cx="9144000" cy="562074"/>
          </a:xfrm>
          <a:ln>
            <a:noFill/>
          </a:ln>
        </p:spPr>
        <p:txBody>
          <a:bodyPr/>
          <a:lstStyle/>
          <a:p>
            <a:r>
              <a:rPr lang="en-GB" sz="2400" dirty="0" smtClean="0"/>
              <a:t>‘Brexit’ continues to dominate low confidence</a:t>
            </a:r>
            <a:endParaRPr lang="en-GB" sz="2400" dirty="0"/>
          </a:p>
        </p:txBody>
      </p:sp>
      <p:sp>
        <p:nvSpPr>
          <p:cNvPr id="5" name="Rectangle 4"/>
          <p:cNvSpPr/>
          <p:nvPr/>
        </p:nvSpPr>
        <p:spPr>
          <a:xfrm>
            <a:off x="4571999" y="1244474"/>
            <a:ext cx="4069217" cy="1200329"/>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a:t>
            </a:r>
            <a:r>
              <a:rPr lang="en-GB" i="1" dirty="0" err="1" smtClean="0">
                <a:solidFill>
                  <a:srgbClr val="0070C0"/>
                </a:solidFill>
                <a:latin typeface="Gill Sans MT" pitchFamily="34" charset="0"/>
              </a:rPr>
              <a:t>Brexit</a:t>
            </a:r>
            <a:r>
              <a:rPr lang="en-GB" i="1" dirty="0" smtClean="0">
                <a:solidFill>
                  <a:srgbClr val="0070C0"/>
                </a:solidFill>
                <a:latin typeface="Gill Sans MT" pitchFamily="34" charset="0"/>
              </a:rPr>
              <a:t>, changes in customer behaviour and purchase patterns due to the economical climate”</a:t>
            </a:r>
          </a:p>
          <a:p>
            <a:pPr algn="ctr">
              <a:defRPr/>
            </a:pPr>
            <a:r>
              <a:rPr lang="en-GB" b="1" dirty="0" smtClean="0">
                <a:solidFill>
                  <a:srgbClr val="0070C0"/>
                </a:solidFill>
                <a:latin typeface="Gill Sans MT" pitchFamily="34" charset="0"/>
              </a:rPr>
              <a:t>Attraction</a:t>
            </a:r>
          </a:p>
        </p:txBody>
      </p:sp>
      <p:sp>
        <p:nvSpPr>
          <p:cNvPr id="10" name="Content Placeholder 2"/>
          <p:cNvSpPr txBox="1">
            <a:spLocks/>
          </p:cNvSpPr>
          <p:nvPr/>
        </p:nvSpPr>
        <p:spPr>
          <a:xfrm>
            <a:off x="2555776" y="6336704"/>
            <a:ext cx="4032448"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Q6a. </a:t>
            </a:r>
            <a:r>
              <a:rPr lang="en-GB" sz="1000" dirty="0" smtClean="0">
                <a:solidFill>
                  <a:srgbClr val="0070C0"/>
                </a:solidFill>
                <a:latin typeface="Gill Sans MT" pitchFamily="34" charset="0"/>
              </a:rPr>
              <a:t>Why do you feel less confident about bookings/visitor numbers/customer orders for the next 12 months? Base</a:t>
            </a:r>
            <a:r>
              <a:rPr lang="en-GB" sz="1000" dirty="0" smtClean="0">
                <a:solidFill>
                  <a:srgbClr val="FF0000"/>
                </a:solidFill>
                <a:latin typeface="Gill Sans MT" pitchFamily="34" charset="0"/>
              </a:rPr>
              <a:t>:</a:t>
            </a:r>
            <a:r>
              <a:rPr lang="en-GB" sz="1000" dirty="0" smtClean="0">
                <a:solidFill>
                  <a:srgbClr val="0070C0"/>
                </a:solidFill>
                <a:latin typeface="Gill Sans MT" pitchFamily="34" charset="0"/>
              </a:rPr>
              <a:t> 20</a:t>
            </a:r>
          </a:p>
        </p:txBody>
      </p:sp>
      <p:sp>
        <p:nvSpPr>
          <p:cNvPr id="8" name="Rectangle 7"/>
          <p:cNvSpPr/>
          <p:nvPr/>
        </p:nvSpPr>
        <p:spPr>
          <a:xfrm>
            <a:off x="0" y="3933056"/>
            <a:ext cx="3509001" cy="923330"/>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“At this stage, we have no bookings for the low season.”</a:t>
            </a:r>
          </a:p>
          <a:p>
            <a:pPr algn="ctr">
              <a:defRPr/>
            </a:pPr>
            <a:r>
              <a:rPr lang="en-GB" b="1" dirty="0" smtClean="0">
                <a:solidFill>
                  <a:srgbClr val="0070C0"/>
                </a:solidFill>
                <a:latin typeface="Gill Sans MT" pitchFamily="34" charset="0"/>
              </a:rPr>
              <a:t>Tour Operator</a:t>
            </a:r>
          </a:p>
        </p:txBody>
      </p:sp>
      <p:sp>
        <p:nvSpPr>
          <p:cNvPr id="6" name="Rectangle 5"/>
          <p:cNvSpPr/>
          <p:nvPr/>
        </p:nvSpPr>
        <p:spPr>
          <a:xfrm>
            <a:off x="467544" y="1268760"/>
            <a:ext cx="3672408" cy="2031325"/>
          </a:xfrm>
          <a:prstGeom prst="rect">
            <a:avLst/>
          </a:prstGeom>
          <a:ln>
            <a:noFill/>
          </a:ln>
        </p:spPr>
        <p:txBody>
          <a:bodyPr wrap="square">
            <a:spAutoFit/>
          </a:bodyPr>
          <a:lstStyle/>
          <a:p>
            <a:pPr algn="ctr"/>
            <a:r>
              <a:rPr lang="en-GB" i="1" dirty="0" smtClean="0">
                <a:solidFill>
                  <a:srgbClr val="0070C0"/>
                </a:solidFill>
                <a:latin typeface="Gill Sans MT" pitchFamily="34" charset="0"/>
              </a:rPr>
              <a:t>“The mess from </a:t>
            </a:r>
            <a:r>
              <a:rPr lang="en-GB" i="1" dirty="0" err="1" smtClean="0">
                <a:solidFill>
                  <a:srgbClr val="0070C0"/>
                </a:solidFill>
                <a:latin typeface="Gill Sans MT" pitchFamily="34" charset="0"/>
              </a:rPr>
              <a:t>Brexit</a:t>
            </a:r>
            <a:r>
              <a:rPr lang="en-GB" i="1" dirty="0" smtClean="0">
                <a:solidFill>
                  <a:srgbClr val="0070C0"/>
                </a:solidFill>
                <a:latin typeface="Gill Sans MT" pitchFamily="34" charset="0"/>
              </a:rPr>
              <a:t> is not over and will get worse before it gets better. There is a lack of available labour in the industry. Eastern Europeans have gone home and the Brits are not interested in doing these jobs.”</a:t>
            </a:r>
          </a:p>
          <a:p>
            <a:pPr algn="ctr"/>
            <a:r>
              <a:rPr lang="en-GB" b="1" dirty="0" smtClean="0">
                <a:solidFill>
                  <a:srgbClr val="0070C0"/>
                </a:solidFill>
                <a:latin typeface="Gill Sans MT" pitchFamily="34" charset="0"/>
              </a:rPr>
              <a:t>Accommodation</a:t>
            </a:r>
          </a:p>
        </p:txBody>
      </p:sp>
      <p:sp>
        <p:nvSpPr>
          <p:cNvPr id="9" name="Rectangle 8"/>
          <p:cNvSpPr/>
          <p:nvPr/>
        </p:nvSpPr>
        <p:spPr>
          <a:xfrm>
            <a:off x="5761118" y="3356992"/>
            <a:ext cx="3366232" cy="1200329"/>
          </a:xfrm>
          <a:prstGeom prst="rect">
            <a:avLst/>
          </a:prstGeom>
          <a:ln>
            <a:noFill/>
          </a:ln>
        </p:spPr>
        <p:txBody>
          <a:bodyPr wrap="square">
            <a:spAutoFit/>
          </a:bodyPr>
          <a:lstStyle/>
          <a:p>
            <a:pPr algn="ctr">
              <a:defRPr/>
            </a:pPr>
            <a:r>
              <a:rPr lang="en-GB" i="1" dirty="0" smtClean="0">
                <a:solidFill>
                  <a:srgbClr val="0070C0"/>
                </a:solidFill>
                <a:latin typeface="Gill Sans MT" pitchFamily="34" charset="0"/>
              </a:rPr>
              <a:t>“</a:t>
            </a:r>
            <a:r>
              <a:rPr lang="en-GB" i="1" dirty="0" err="1" smtClean="0">
                <a:solidFill>
                  <a:srgbClr val="0070C0"/>
                </a:solidFill>
                <a:latin typeface="Gill Sans MT" pitchFamily="34" charset="0"/>
              </a:rPr>
              <a:t>Brexit</a:t>
            </a:r>
            <a:r>
              <a:rPr lang="en-GB" i="1" dirty="0" smtClean="0">
                <a:solidFill>
                  <a:srgbClr val="0070C0"/>
                </a:solidFill>
                <a:latin typeface="Gill Sans MT" pitchFamily="34" charset="0"/>
              </a:rPr>
              <a:t> will be an operational disaster for us and would increase overheads considerably”</a:t>
            </a:r>
          </a:p>
          <a:p>
            <a:pPr algn="ctr">
              <a:defRPr/>
            </a:pPr>
            <a:r>
              <a:rPr lang="en-GB" b="1" dirty="0" smtClean="0">
                <a:solidFill>
                  <a:srgbClr val="0070C0"/>
                </a:solidFill>
                <a:latin typeface="Gill Sans MT" pitchFamily="34" charset="0"/>
              </a:rPr>
              <a:t>Service Provider</a:t>
            </a:r>
          </a:p>
        </p:txBody>
      </p:sp>
    </p:spTree>
    <p:extLst>
      <p:ext uri="{BB962C8B-B14F-4D97-AF65-F5344CB8AC3E}">
        <p14:creationId xmlns="" xmlns:p14="http://schemas.microsoft.com/office/powerpoint/2010/main" val="233453019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Over a ¼ have lost business due to barriers accessing finance</a:t>
            </a:r>
            <a:endParaRPr lang="en-GB" sz="2400" dirty="0"/>
          </a:p>
        </p:txBody>
      </p:sp>
      <p:pic>
        <p:nvPicPr>
          <p:cNvPr id="7170" name="Picture 2"/>
          <p:cNvPicPr>
            <a:picLocks noChangeAspect="1" noChangeArrowheads="1"/>
          </p:cNvPicPr>
          <p:nvPr/>
        </p:nvPicPr>
        <p:blipFill>
          <a:blip r:embed="rId2" cstate="print"/>
          <a:srcRect/>
          <a:stretch>
            <a:fillRect/>
          </a:stretch>
        </p:blipFill>
        <p:spPr bwMode="auto">
          <a:xfrm>
            <a:off x="0" y="1052736"/>
            <a:ext cx="6804248" cy="4451378"/>
          </a:xfrm>
          <a:prstGeom prst="rect">
            <a:avLst/>
          </a:prstGeom>
          <a:noFill/>
          <a:ln w="9525">
            <a:noFill/>
            <a:miter lim="800000"/>
            <a:headEnd/>
            <a:tailEnd/>
          </a:ln>
          <a:effectLst/>
        </p:spPr>
      </p:pic>
      <p:sp>
        <p:nvSpPr>
          <p:cNvPr id="5" name="TextBox 4"/>
          <p:cNvSpPr txBox="1"/>
          <p:nvPr/>
        </p:nvSpPr>
        <p:spPr>
          <a:xfrm>
            <a:off x="2951820" y="6309320"/>
            <a:ext cx="3240360" cy="400110"/>
          </a:xfrm>
          <a:prstGeom prst="rect">
            <a:avLst/>
          </a:prstGeom>
          <a:noFill/>
        </p:spPr>
        <p:txBody>
          <a:bodyPr wrap="square" rtlCol="0">
            <a:spAutoFit/>
          </a:bodyPr>
          <a:lstStyle/>
          <a:p>
            <a:pPr algn="ctr"/>
            <a:r>
              <a:rPr lang="en-GB" sz="1000" dirty="0" smtClean="0">
                <a:solidFill>
                  <a:srgbClr val="0070C0"/>
                </a:solidFill>
                <a:latin typeface="Gill Sans MT" pitchFamily="34" charset="0"/>
              </a:rPr>
              <a:t>Q7 In the last two years, have you ever turned down or lost business to any of the following reasons? Base 85</a:t>
            </a:r>
            <a:endParaRPr lang="en-GB" sz="1000" dirty="0">
              <a:solidFill>
                <a:srgbClr val="0070C0"/>
              </a:solidFill>
              <a:latin typeface="Gill Sans MT" pitchFamily="34" charset="0"/>
            </a:endParaRPr>
          </a:p>
        </p:txBody>
      </p:sp>
      <p:pic>
        <p:nvPicPr>
          <p:cNvPr id="7171" name="Picture 3" descr="C:\Users\GeorginaC\Documents\Presentation Pictures\Presentation Pictures\Last coin in piggy bank.jpg"/>
          <p:cNvPicPr>
            <a:picLocks noChangeAspect="1" noChangeArrowheads="1"/>
          </p:cNvPicPr>
          <p:nvPr/>
        </p:nvPicPr>
        <p:blipFill>
          <a:blip r:embed="rId3" cstate="print"/>
          <a:srcRect l="5841"/>
          <a:stretch>
            <a:fillRect/>
          </a:stretch>
        </p:blipFill>
        <p:spPr bwMode="auto">
          <a:xfrm>
            <a:off x="7164288" y="4244616"/>
            <a:ext cx="1979712" cy="2448272"/>
          </a:xfrm>
          <a:prstGeom prst="rect">
            <a:avLst/>
          </a:prstGeom>
          <a:noFill/>
        </p:spPr>
      </p:pic>
      <p:cxnSp>
        <p:nvCxnSpPr>
          <p:cNvPr id="8" name="Straight Arrow Connector 7"/>
          <p:cNvCxnSpPr/>
          <p:nvPr/>
        </p:nvCxnSpPr>
        <p:spPr>
          <a:xfrm flipV="1">
            <a:off x="4211960" y="508518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91680" y="5517232"/>
            <a:ext cx="4824536" cy="523220"/>
          </a:xfrm>
          <a:prstGeom prst="rect">
            <a:avLst/>
          </a:prstGeom>
          <a:solidFill>
            <a:schemeClr val="accent1">
              <a:lumMod val="20000"/>
              <a:lumOff val="80000"/>
            </a:schemeClr>
          </a:solidFill>
        </p:spPr>
        <p:txBody>
          <a:bodyPr wrap="square" rtlCol="0">
            <a:spAutoFit/>
          </a:bodyPr>
          <a:lstStyle/>
          <a:p>
            <a:pPr algn="ctr"/>
            <a:r>
              <a:rPr lang="en-GB" sz="1400" dirty="0" smtClean="0">
                <a:solidFill>
                  <a:srgbClr val="0070C0"/>
                </a:solidFill>
                <a:latin typeface="Gill Sans MT" pitchFamily="34" charset="0"/>
              </a:rPr>
              <a:t>86% of Attractions had no problems accessing finance, compared to 56% of Service Providers and Accommodation</a:t>
            </a:r>
            <a:endParaRPr lang="en-GB" sz="1400" dirty="0">
              <a:solidFill>
                <a:srgbClr val="0070C0"/>
              </a:solidFill>
              <a:latin typeface="Gill Sans MT" pitchFamily="34" charset="0"/>
            </a:endParaRPr>
          </a:p>
        </p:txBody>
      </p:sp>
      <p:sp>
        <p:nvSpPr>
          <p:cNvPr id="14" name="TextBox 13"/>
          <p:cNvSpPr txBox="1"/>
          <p:nvPr/>
        </p:nvSpPr>
        <p:spPr>
          <a:xfrm>
            <a:off x="4792456" y="3284984"/>
            <a:ext cx="2124744" cy="738664"/>
          </a:xfrm>
          <a:prstGeom prst="rect">
            <a:avLst/>
          </a:prstGeom>
          <a:solidFill>
            <a:schemeClr val="accent1">
              <a:lumMod val="20000"/>
              <a:lumOff val="80000"/>
            </a:schemeClr>
          </a:solidFill>
        </p:spPr>
        <p:txBody>
          <a:bodyPr wrap="square" rtlCol="0">
            <a:spAutoFit/>
          </a:bodyPr>
          <a:lstStyle/>
          <a:p>
            <a:pPr algn="ctr"/>
            <a:r>
              <a:rPr lang="en-GB" sz="1400" dirty="0" smtClean="0">
                <a:solidFill>
                  <a:srgbClr val="0070C0"/>
                </a:solidFill>
                <a:latin typeface="Gill Sans MT" pitchFamily="34" charset="0"/>
              </a:rPr>
              <a:t>Working capital only an issue for Tour Operators (6%) &amp; Attractions (5%)</a:t>
            </a:r>
            <a:endParaRPr lang="en-GB" sz="1400" dirty="0">
              <a:solidFill>
                <a:srgbClr val="0070C0"/>
              </a:solidFill>
              <a:latin typeface="Gill Sans MT" pitchFamily="34" charset="0"/>
            </a:endParaRPr>
          </a:p>
        </p:txBody>
      </p:sp>
      <p:cxnSp>
        <p:nvCxnSpPr>
          <p:cNvPr id="15" name="Straight Arrow Connector 14"/>
          <p:cNvCxnSpPr/>
          <p:nvPr/>
        </p:nvCxnSpPr>
        <p:spPr>
          <a:xfrm flipH="1">
            <a:off x="3779912" y="3645024"/>
            <a:ext cx="1008112" cy="839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012160" y="2276872"/>
            <a:ext cx="2808312" cy="738664"/>
          </a:xfrm>
          <a:prstGeom prst="rect">
            <a:avLst/>
          </a:prstGeom>
          <a:solidFill>
            <a:schemeClr val="accent1">
              <a:lumMod val="20000"/>
              <a:lumOff val="80000"/>
            </a:schemeClr>
          </a:solidFill>
        </p:spPr>
        <p:txBody>
          <a:bodyPr wrap="square" rtlCol="0">
            <a:spAutoFit/>
          </a:bodyPr>
          <a:lstStyle/>
          <a:p>
            <a:pPr algn="ctr"/>
            <a:r>
              <a:rPr lang="en-GB" sz="1400" dirty="0" smtClean="0">
                <a:solidFill>
                  <a:srgbClr val="0070C0"/>
                </a:solidFill>
                <a:latin typeface="Gill Sans MT" pitchFamily="34" charset="0"/>
              </a:rPr>
              <a:t>Risk of non-payment most likely to affect Service Providers (25%) &amp; Tour Operators (19%)</a:t>
            </a:r>
            <a:endParaRPr lang="en-GB" sz="1400" dirty="0">
              <a:solidFill>
                <a:srgbClr val="0070C0"/>
              </a:solidFill>
              <a:latin typeface="Gill Sans MT" pitchFamily="34" charset="0"/>
            </a:endParaRPr>
          </a:p>
        </p:txBody>
      </p:sp>
      <p:cxnSp>
        <p:nvCxnSpPr>
          <p:cNvPr id="21" name="Straight Arrow Connector 20"/>
          <p:cNvCxnSpPr>
            <a:stCxn id="17" idx="1"/>
          </p:cNvCxnSpPr>
          <p:nvPr/>
        </p:nvCxnSpPr>
        <p:spPr>
          <a:xfrm flipH="1">
            <a:off x="4427984" y="2646204"/>
            <a:ext cx="1584176" cy="206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292080" y="1196752"/>
            <a:ext cx="3240360" cy="738664"/>
          </a:xfrm>
          <a:prstGeom prst="rect">
            <a:avLst/>
          </a:prstGeom>
          <a:solidFill>
            <a:schemeClr val="accent1">
              <a:lumMod val="20000"/>
              <a:lumOff val="80000"/>
            </a:schemeClr>
          </a:solidFill>
        </p:spPr>
        <p:txBody>
          <a:bodyPr wrap="square" rtlCol="0">
            <a:spAutoFit/>
          </a:bodyPr>
          <a:lstStyle/>
          <a:p>
            <a:pPr algn="ctr"/>
            <a:r>
              <a:rPr lang="en-GB" sz="1400" dirty="0" smtClean="0">
                <a:solidFill>
                  <a:srgbClr val="0070C0"/>
                </a:solidFill>
                <a:latin typeface="Gill Sans MT" pitchFamily="34" charset="0"/>
              </a:rPr>
              <a:t>Inability to agree payment terms the greatest financial access problem for Accommodation Providers, affecting 44%</a:t>
            </a:r>
            <a:endParaRPr lang="en-GB" sz="1400" dirty="0">
              <a:solidFill>
                <a:srgbClr val="0070C0"/>
              </a:solidFill>
              <a:latin typeface="Gill Sans MT" pitchFamily="34" charset="0"/>
            </a:endParaRPr>
          </a:p>
        </p:txBody>
      </p:sp>
      <p:cxnSp>
        <p:nvCxnSpPr>
          <p:cNvPr id="26" name="Straight Arrow Connector 25"/>
          <p:cNvCxnSpPr>
            <a:stCxn id="24" idx="1"/>
          </p:cNvCxnSpPr>
          <p:nvPr/>
        </p:nvCxnSpPr>
        <p:spPr>
          <a:xfrm flipH="1">
            <a:off x="4572000" y="1566084"/>
            <a:ext cx="720080" cy="206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988840"/>
            <a:ext cx="9144000" cy="2880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9" descr="ISO logo_new_one_with_cert_no_on_Oct_08"/>
          <p:cNvPicPr>
            <a:picLocks noChangeAspect="1" noChangeArrowheads="1"/>
          </p:cNvPicPr>
          <p:nvPr/>
        </p:nvPicPr>
        <p:blipFill>
          <a:blip r:embed="rId3" cstate="screen"/>
          <a:srcRect/>
          <a:stretch>
            <a:fillRect/>
          </a:stretch>
        </p:blipFill>
        <p:spPr bwMode="auto">
          <a:xfrm>
            <a:off x="7092280" y="188640"/>
            <a:ext cx="1567076" cy="908191"/>
          </a:xfrm>
          <a:prstGeom prst="rect">
            <a:avLst/>
          </a:prstGeom>
          <a:noFill/>
          <a:ln w="9525">
            <a:noFill/>
            <a:miter lim="800000"/>
            <a:headEnd/>
            <a:tailEnd/>
          </a:ln>
        </p:spPr>
      </p:pic>
      <p:sp>
        <p:nvSpPr>
          <p:cNvPr id="9" name="Subtitle 2"/>
          <p:cNvSpPr txBox="1">
            <a:spLocks/>
          </p:cNvSpPr>
          <p:nvPr/>
        </p:nvSpPr>
        <p:spPr>
          <a:xfrm>
            <a:off x="7019404" y="2303909"/>
            <a:ext cx="1441450" cy="981075"/>
          </a:xfrm>
          <a:prstGeom prst="rect">
            <a:avLst/>
          </a:prstGeom>
        </p:spPr>
        <p:txBody>
          <a:bodyPr/>
          <a:lstStyle/>
          <a:p>
            <a:pPr algn="ctr" fontAlgn="auto">
              <a:spcBef>
                <a:spcPct val="20000"/>
              </a:spcBef>
              <a:spcAft>
                <a:spcPts val="0"/>
              </a:spcAft>
              <a:defRPr/>
            </a:pPr>
            <a:r>
              <a:rPr lang="en-GB" sz="1100" dirty="0">
                <a:solidFill>
                  <a:schemeClr val="tx1">
                    <a:tint val="75000"/>
                  </a:schemeClr>
                </a:solidFill>
                <a:latin typeface="Gill Sans MT" pitchFamily="34" charset="0"/>
                <a:cs typeface="+mn-cs"/>
              </a:rPr>
              <a:t/>
            </a:r>
            <a:br>
              <a:rPr lang="en-GB" sz="1100" dirty="0">
                <a:solidFill>
                  <a:schemeClr val="tx1">
                    <a:tint val="75000"/>
                  </a:schemeClr>
                </a:solidFill>
                <a:latin typeface="Gill Sans MT" pitchFamily="34" charset="0"/>
                <a:cs typeface="+mn-cs"/>
              </a:rPr>
            </a:br>
            <a:endParaRPr lang="en-GB" sz="1100" dirty="0">
              <a:solidFill>
                <a:schemeClr val="tx1">
                  <a:tint val="75000"/>
                </a:schemeClr>
              </a:solidFill>
              <a:latin typeface="Gill Sans MT" pitchFamily="34" charset="0"/>
              <a:cs typeface="+mn-cs"/>
            </a:endParaRPr>
          </a:p>
          <a:p>
            <a:pPr algn="ctr" fontAlgn="auto">
              <a:spcBef>
                <a:spcPct val="20000"/>
              </a:spcBef>
              <a:spcAft>
                <a:spcPts val="0"/>
              </a:spcAft>
              <a:defRPr/>
            </a:pPr>
            <a:r>
              <a:rPr lang="en-GB" sz="1100" dirty="0">
                <a:latin typeface="+mn-lt"/>
                <a:cs typeface="+mn-cs"/>
              </a:rPr>
              <a:t/>
            </a:r>
            <a:br>
              <a:rPr lang="en-GB" sz="1100" dirty="0">
                <a:latin typeface="+mn-lt"/>
                <a:cs typeface="+mn-cs"/>
              </a:rPr>
            </a:br>
            <a:endParaRPr lang="en-GB" sz="1100" dirty="0">
              <a:solidFill>
                <a:schemeClr val="tx1">
                  <a:tint val="75000"/>
                </a:schemeClr>
              </a:solidFill>
              <a:latin typeface="Gill Sans MT" pitchFamily="34" charset="0"/>
              <a:cs typeface="+mn-cs"/>
            </a:endParaRPr>
          </a:p>
        </p:txBody>
      </p:sp>
      <p:pic>
        <p:nvPicPr>
          <p:cNvPr id="12" name="Picture 11" descr="MRS%20Company%20partner%20scheme.jpg"/>
          <p:cNvPicPr>
            <a:picLocks noChangeAspect="1"/>
          </p:cNvPicPr>
          <p:nvPr/>
        </p:nvPicPr>
        <p:blipFill>
          <a:blip r:embed="rId4" cstate="screen"/>
          <a:stretch>
            <a:fillRect/>
          </a:stretch>
        </p:blipFill>
        <p:spPr>
          <a:xfrm>
            <a:off x="395536" y="188640"/>
            <a:ext cx="1606328" cy="863887"/>
          </a:xfrm>
          <a:prstGeom prst="rect">
            <a:avLst/>
          </a:prstGeom>
        </p:spPr>
      </p:pic>
      <p:sp>
        <p:nvSpPr>
          <p:cNvPr id="8" name="Subtitle 2"/>
          <p:cNvSpPr txBox="1">
            <a:spLocks/>
          </p:cNvSpPr>
          <p:nvPr/>
        </p:nvSpPr>
        <p:spPr>
          <a:xfrm>
            <a:off x="2195736" y="444748"/>
            <a:ext cx="4680520" cy="679996"/>
          </a:xfrm>
          <a:prstGeom prst="rect">
            <a:avLst/>
          </a:prstGeom>
        </p:spPr>
        <p:txBody>
          <a:bodyPr vert="horz" lIns="91440" tIns="45720" rIns="91440" bIns="45720" rtlCol="0">
            <a:noAutofit/>
          </a:bodyPr>
          <a:lstStyle/>
          <a:p>
            <a:pPr algn="ctr">
              <a:spcBef>
                <a:spcPct val="20000"/>
              </a:spcBef>
              <a:defRPr/>
            </a:pPr>
            <a:r>
              <a:rPr lang="en-GB" sz="1100" dirty="0" smtClean="0">
                <a:solidFill>
                  <a:schemeClr val="tx1">
                    <a:tint val="75000"/>
                  </a:schemeClr>
                </a:solidFill>
                <a:latin typeface="Gill Sans MT" pitchFamily="34" charset="0"/>
              </a:rPr>
              <a:t>This research has been carried out in compliance with</a:t>
            </a:r>
          </a:p>
          <a:p>
            <a:pPr algn="ctr">
              <a:spcBef>
                <a:spcPct val="20000"/>
              </a:spcBef>
              <a:defRPr/>
            </a:pPr>
            <a:r>
              <a:rPr lang="en-GB" sz="1100" dirty="0" smtClean="0">
                <a:solidFill>
                  <a:schemeClr val="tx1">
                    <a:tint val="75000"/>
                  </a:schemeClr>
                </a:solidFill>
                <a:latin typeface="Gill Sans MT" pitchFamily="34" charset="0"/>
              </a:rPr>
              <a:t>ISO 20252, (the International Standard for Market and Social research), </a:t>
            </a:r>
          </a:p>
          <a:p>
            <a:pPr algn="ctr">
              <a:spcBef>
                <a:spcPct val="20000"/>
              </a:spcBef>
              <a:defRPr/>
            </a:pPr>
            <a:r>
              <a:rPr lang="en-GB" sz="1100" dirty="0" smtClean="0">
                <a:solidFill>
                  <a:schemeClr val="tx1">
                    <a:tint val="75000"/>
                  </a:schemeClr>
                </a:solidFill>
                <a:latin typeface="Gill Sans MT" pitchFamily="34" charset="0"/>
              </a:rPr>
              <a:t>The Market Research Society’s Code of Conduct and UK Data Protection law.</a:t>
            </a:r>
          </a:p>
        </p:txBody>
      </p:sp>
      <p:sp>
        <p:nvSpPr>
          <p:cNvPr id="11" name="Subtitle 2"/>
          <p:cNvSpPr txBox="1">
            <a:spLocks/>
          </p:cNvSpPr>
          <p:nvPr/>
        </p:nvSpPr>
        <p:spPr>
          <a:xfrm>
            <a:off x="2456765" y="5589240"/>
            <a:ext cx="4230470" cy="108012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1100" b="1" dirty="0" err="1" smtClean="0">
                <a:solidFill>
                  <a:schemeClr val="tx1">
                    <a:tint val="75000"/>
                  </a:schemeClr>
                </a:solidFill>
                <a:latin typeface="Gill Sans MT" pitchFamily="34" charset="0"/>
              </a:rPr>
              <a:t>Qa</a:t>
            </a:r>
            <a:r>
              <a:rPr lang="en-GB" sz="1100" b="1" dirty="0" smtClean="0">
                <a:solidFill>
                  <a:schemeClr val="tx1">
                    <a:tint val="75000"/>
                  </a:schemeClr>
                </a:solidFill>
                <a:latin typeface="Gill Sans MT" pitchFamily="34" charset="0"/>
              </a:rPr>
              <a:t> Research, Mill House, North Street, York ,YO1 6JD</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1100" b="1" dirty="0" smtClean="0">
                <a:solidFill>
                  <a:schemeClr val="tx1">
                    <a:tint val="75000"/>
                  </a:schemeClr>
                </a:solidFill>
                <a:latin typeface="Gill Sans MT" pitchFamily="34" charset="0"/>
              </a:rPr>
              <a:t>Tel: 01904 632039</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GB" sz="1100" dirty="0" smtClean="0">
              <a:solidFill>
                <a:schemeClr val="tx1">
                  <a:tint val="75000"/>
                </a:schemeClr>
              </a:solidFill>
              <a:latin typeface="Gill Sans MT" pitchFamily="34" charset="0"/>
            </a:endParaRPr>
          </a:p>
          <a:p>
            <a:pPr lvl="0" algn="ctr">
              <a:spcBef>
                <a:spcPct val="20000"/>
              </a:spcBef>
              <a:defRPr/>
            </a:pPr>
            <a:r>
              <a:rPr lang="en-GB" sz="1100" dirty="0" err="1" smtClean="0">
                <a:solidFill>
                  <a:schemeClr val="tx1">
                    <a:tint val="75000"/>
                  </a:schemeClr>
                </a:solidFill>
                <a:latin typeface="Gill Sans MT" pitchFamily="34" charset="0"/>
              </a:rPr>
              <a:t>Qa</a:t>
            </a:r>
            <a:r>
              <a:rPr lang="en-GB" sz="1100" dirty="0" smtClean="0">
                <a:solidFill>
                  <a:schemeClr val="tx1">
                    <a:tint val="75000"/>
                  </a:schemeClr>
                </a:solidFill>
                <a:latin typeface="Gill Sans MT" pitchFamily="34" charset="0"/>
              </a:rPr>
              <a:t> Research is a trading name of QA Research Ltd, UK registered, company registration number 3186539, address in York as above.</a:t>
            </a:r>
          </a:p>
        </p:txBody>
      </p:sp>
      <p:sp>
        <p:nvSpPr>
          <p:cNvPr id="13" name="Title 1"/>
          <p:cNvSpPr txBox="1">
            <a:spLocks/>
          </p:cNvSpPr>
          <p:nvPr/>
        </p:nvSpPr>
        <p:spPr>
          <a:xfrm>
            <a:off x="1799692" y="1916832"/>
            <a:ext cx="5544616" cy="2952328"/>
          </a:xfrm>
          <a:prstGeom prst="rect">
            <a:avLst/>
          </a:prstGeom>
          <a:no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smtClean="0">
                <a:ln>
                  <a:noFill/>
                </a:ln>
                <a:solidFill>
                  <a:schemeClr val="bg1"/>
                </a:solidFill>
                <a:effectLst/>
                <a:uLnTx/>
                <a:uFillTx/>
                <a:latin typeface="Gill Sans MT" pitchFamily="34" charset="0"/>
                <a:ea typeface="+mj-ea"/>
                <a:cs typeface="+mj-cs"/>
              </a:rPr>
              <a:t>Contact ...</a:t>
            </a:r>
            <a:br>
              <a:rPr kumimoji="0" lang="en-GB" sz="28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t/>
            </a:r>
            <a:b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3600" b="1" i="0" u="none" strike="noStrike" kern="1200" cap="none" spc="0" normalizeH="0" baseline="0" noProof="0" dirty="0" smtClean="0">
                <a:ln>
                  <a:noFill/>
                </a:ln>
                <a:solidFill>
                  <a:schemeClr val="bg1"/>
                </a:solidFill>
                <a:effectLst/>
                <a:uLnTx/>
                <a:uFillTx/>
                <a:latin typeface="Segoe Print" pitchFamily="2" charset="0"/>
                <a:ea typeface="+mj-ea"/>
                <a:cs typeface="Aharoni" pitchFamily="2" charset="-79"/>
              </a:rPr>
              <a:t>Richard Bryan</a:t>
            </a:r>
            <a:r>
              <a:rPr kumimoji="0" lang="en-GB" sz="2700" b="1" i="0" u="none" strike="noStrike" kern="1200" cap="none" spc="0" normalizeH="0" baseline="0" noProof="0" dirty="0" smtClean="0">
                <a:ln>
                  <a:noFill/>
                </a:ln>
                <a:solidFill>
                  <a:schemeClr val="bg1"/>
                </a:solidFill>
                <a:effectLst/>
                <a:uLnTx/>
                <a:uFillTx/>
                <a:latin typeface="Gill Sans MT" pitchFamily="34" charset="0"/>
                <a:ea typeface="+mj-ea"/>
                <a:cs typeface="+mj-cs"/>
              </a:rPr>
              <a:t/>
            </a:r>
            <a:br>
              <a:rPr kumimoji="0" lang="en-GB" sz="27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t/>
            </a:r>
            <a:b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t>richard.bryan@qaresearch.co.uk</a:t>
            </a:r>
            <a:b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800" b="1" i="0" u="none" strike="noStrike" kern="1200" cap="none" spc="0" normalizeH="0" baseline="0" noProof="0" dirty="0" smtClean="0">
                <a:ln>
                  <a:noFill/>
                </a:ln>
                <a:solidFill>
                  <a:schemeClr val="bg1"/>
                </a:solidFill>
                <a:effectLst/>
                <a:uLnTx/>
                <a:uFillTx/>
                <a:latin typeface="Gill Sans MT" pitchFamily="34" charset="0"/>
                <a:ea typeface="+mj-ea"/>
                <a:cs typeface="+mj-cs"/>
              </a:rPr>
              <a:t/>
            </a:r>
            <a:br>
              <a:rPr kumimoji="0" lang="en-GB" sz="800" b="1" i="0" u="none" strike="noStrike" kern="1200" cap="none" spc="0" normalizeH="0" baseline="0" noProof="0" dirty="0" smtClean="0">
                <a:ln>
                  <a:noFill/>
                </a:ln>
                <a:solidFill>
                  <a:schemeClr val="bg1"/>
                </a:solidFill>
                <a:effectLst/>
                <a:uLnTx/>
                <a:uFillTx/>
                <a:latin typeface="Gill Sans MT" pitchFamily="34" charset="0"/>
                <a:ea typeface="+mj-ea"/>
                <a:cs typeface="+mj-cs"/>
              </a:rPr>
            </a:br>
            <a:r>
              <a:rPr kumimoji="0" lang="en-GB" sz="2000" b="1" i="0" u="none" strike="noStrike" kern="1200" cap="none" spc="0" normalizeH="0" baseline="0" noProof="0" dirty="0" smtClean="0">
                <a:ln>
                  <a:noFill/>
                </a:ln>
                <a:solidFill>
                  <a:schemeClr val="bg1"/>
                </a:solidFill>
                <a:effectLst/>
                <a:uLnTx/>
                <a:uFillTx/>
                <a:latin typeface="Gill Sans MT" pitchFamily="34" charset="0"/>
                <a:ea typeface="+mj-ea"/>
                <a:cs typeface="+mj-cs"/>
              </a:rPr>
              <a:t>www.qaresearch.co.uk</a:t>
            </a:r>
            <a:endParaRPr kumimoji="0" lang="en-GB" sz="2000" b="1" i="0" u="none" strike="noStrike" kern="1200" cap="none" spc="0" normalizeH="0" baseline="0" noProof="0" dirty="0">
              <a:ln>
                <a:noFill/>
              </a:ln>
              <a:solidFill>
                <a:schemeClr val="bg1"/>
              </a:solidFill>
              <a:effectLst/>
              <a:uLnTx/>
              <a:uFillTx/>
              <a:latin typeface="Gill Sans MT" pitchFamily="34" charset="0"/>
              <a:ea typeface="+mj-ea"/>
              <a:cs typeface="+mj-cs"/>
            </a:endParaRPr>
          </a:p>
        </p:txBody>
      </p:sp>
    </p:spTree>
    <p:extLst>
      <p:ext uri="{BB962C8B-B14F-4D97-AF65-F5344CB8AC3E}">
        <p14:creationId xmlns="" xmlns:p14="http://schemas.microsoft.com/office/powerpoint/2010/main" val="215202933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&amp; method</a:t>
            </a:r>
            <a:endParaRPr lang="en-GB" dirty="0"/>
          </a:p>
        </p:txBody>
      </p:sp>
      <p:sp>
        <p:nvSpPr>
          <p:cNvPr id="4" name="Content Placeholder 2"/>
          <p:cNvSpPr>
            <a:spLocks noGrp="1"/>
          </p:cNvSpPr>
          <p:nvPr>
            <p:ph idx="1"/>
          </p:nvPr>
        </p:nvSpPr>
        <p:spPr>
          <a:xfrm>
            <a:off x="395535" y="1052736"/>
            <a:ext cx="6984777" cy="5040560"/>
          </a:xfrm>
          <a:solidFill>
            <a:schemeClr val="bg1"/>
          </a:solidFill>
        </p:spPr>
        <p:txBody>
          <a:bodyPr>
            <a:noAutofit/>
          </a:bodyPr>
          <a:lstStyle/>
          <a:p>
            <a:r>
              <a:rPr lang="en-GB" sz="1800" dirty="0" smtClean="0"/>
              <a:t>Business barometer survey of members</a:t>
            </a:r>
          </a:p>
          <a:p>
            <a:endParaRPr lang="en-GB" sz="800" dirty="0" smtClean="0"/>
          </a:p>
          <a:p>
            <a:r>
              <a:rPr lang="en-GB" sz="1800" dirty="0" smtClean="0"/>
              <a:t>The aims of the barometer are to:</a:t>
            </a:r>
          </a:p>
          <a:p>
            <a:endParaRPr lang="en-GB" sz="800" dirty="0" smtClean="0"/>
          </a:p>
          <a:p>
            <a:pPr lvl="1">
              <a:buFont typeface="Courier New" pitchFamily="49" charset="0"/>
              <a:buChar char="o"/>
            </a:pPr>
            <a:r>
              <a:rPr lang="en-GB" sz="1600" b="0" dirty="0" smtClean="0"/>
              <a:t>Understand how different membership sectors are performing</a:t>
            </a:r>
          </a:p>
          <a:p>
            <a:pPr lvl="1">
              <a:buFont typeface="Courier New" pitchFamily="49" charset="0"/>
              <a:buChar char="o"/>
            </a:pPr>
            <a:endParaRPr lang="en-GB" sz="600" b="0" dirty="0" smtClean="0"/>
          </a:p>
          <a:p>
            <a:pPr lvl="1">
              <a:buFont typeface="Courier New" pitchFamily="49" charset="0"/>
              <a:buChar char="o"/>
            </a:pPr>
            <a:r>
              <a:rPr lang="en-GB" sz="1600" b="0" dirty="0" smtClean="0"/>
              <a:t>Determine the level of business generated by membership</a:t>
            </a:r>
          </a:p>
          <a:p>
            <a:pPr lvl="1">
              <a:buFont typeface="Courier New" pitchFamily="49" charset="0"/>
              <a:buChar char="o"/>
            </a:pPr>
            <a:endParaRPr lang="en-GB" sz="600" b="0" dirty="0" smtClean="0"/>
          </a:p>
          <a:p>
            <a:pPr lvl="1">
              <a:buFont typeface="Courier New" pitchFamily="49" charset="0"/>
              <a:buChar char="o"/>
            </a:pPr>
            <a:r>
              <a:rPr lang="en-GB" sz="1600" b="0" dirty="0" smtClean="0"/>
              <a:t>Inform lobbying &amp; PR activity</a:t>
            </a:r>
          </a:p>
          <a:p>
            <a:pPr lvl="1">
              <a:buFont typeface="Courier New" pitchFamily="49" charset="0"/>
              <a:buChar char="o"/>
            </a:pPr>
            <a:endParaRPr lang="en-GB" sz="600" b="0" dirty="0" smtClean="0"/>
          </a:p>
          <a:p>
            <a:pPr lvl="1">
              <a:buFont typeface="Courier New" pitchFamily="49" charset="0"/>
              <a:buChar char="o"/>
            </a:pPr>
            <a:r>
              <a:rPr lang="en-GB" sz="1600" b="0" dirty="0" smtClean="0"/>
              <a:t>Enable UKinbound to react to industry developments more quickly, by gathering feedback on </a:t>
            </a:r>
            <a:r>
              <a:rPr lang="en-GB" sz="1600" b="0" u="sng" dirty="0" smtClean="0"/>
              <a:t>current issues </a:t>
            </a:r>
            <a:r>
              <a:rPr lang="en-GB" sz="1600" b="0" dirty="0" smtClean="0"/>
              <a:t>impacting the tourism industry</a:t>
            </a:r>
          </a:p>
          <a:p>
            <a:endParaRPr lang="en-GB" sz="800" dirty="0" smtClean="0"/>
          </a:p>
          <a:p>
            <a:r>
              <a:rPr lang="en-GB" sz="1800" dirty="0" smtClean="0"/>
              <a:t>Online survey sent to members October 2019, followed by telephone top-up</a:t>
            </a:r>
          </a:p>
          <a:p>
            <a:endParaRPr lang="en-GB" sz="800" dirty="0" smtClean="0"/>
          </a:p>
          <a:p>
            <a:r>
              <a:rPr lang="en-GB" sz="1800" dirty="0" smtClean="0"/>
              <a:t>85 members completed the survey, 21% of the membership base</a:t>
            </a:r>
          </a:p>
          <a:p>
            <a:pPr marL="0" indent="0">
              <a:buNone/>
            </a:pPr>
            <a:endParaRPr lang="en-GB" sz="800" dirty="0" smtClean="0"/>
          </a:p>
          <a:p>
            <a:r>
              <a:rPr lang="en-GB" sz="1800" dirty="0" smtClean="0"/>
              <a:t>Many thanks for taking part! </a:t>
            </a:r>
          </a:p>
          <a:p>
            <a:endParaRPr lang="en-GB" sz="800" dirty="0" smtClean="0"/>
          </a:p>
          <a:p>
            <a:endParaRPr lang="en-GB" sz="800" dirty="0" smtClean="0"/>
          </a:p>
          <a:p>
            <a:endParaRPr lang="en-GB" sz="1800" dirty="0" smtClean="0"/>
          </a:p>
          <a:p>
            <a:endParaRPr lang="en-GB" sz="800" dirty="0" smtClean="0"/>
          </a:p>
          <a:p>
            <a:endParaRPr lang="en-GB" sz="1800" dirty="0" smtClean="0"/>
          </a:p>
          <a:p>
            <a:endParaRPr lang="en-GB" sz="2000" dirty="0" smtClean="0"/>
          </a:p>
          <a:p>
            <a:endParaRPr lang="en-GB" sz="2400" b="1" dirty="0" smtClean="0"/>
          </a:p>
        </p:txBody>
      </p:sp>
      <p:pic>
        <p:nvPicPr>
          <p:cNvPr id="1028" name="Picture 4"/>
          <p:cNvPicPr>
            <a:picLocks noChangeAspect="1" noChangeArrowheads="1"/>
          </p:cNvPicPr>
          <p:nvPr/>
        </p:nvPicPr>
        <p:blipFill>
          <a:blip r:embed="rId2" cstate="print"/>
          <a:srcRect/>
          <a:stretch>
            <a:fillRect/>
          </a:stretch>
        </p:blipFill>
        <p:spPr bwMode="auto">
          <a:xfrm rot="21034841">
            <a:off x="6994141" y="1031439"/>
            <a:ext cx="1669209" cy="2057628"/>
          </a:xfrm>
          <a:prstGeom prst="rect">
            <a:avLst/>
          </a:prstGeom>
          <a:noFill/>
          <a:ln w="9525">
            <a:solidFill>
              <a:schemeClr val="bg1">
                <a:lumMod val="85000"/>
                <a:alpha val="90000"/>
              </a:schemeClr>
            </a:solidFill>
            <a:miter lim="800000"/>
            <a:headEnd/>
            <a:tailEnd/>
          </a:ln>
          <a:scene3d>
            <a:camera prst="orthographicFront"/>
            <a:lightRig rig="threePt" dir="t"/>
          </a:scene3d>
          <a:sp3d>
            <a:bevelT/>
          </a:sp3d>
        </p:spPr>
      </p:pic>
    </p:spTree>
    <p:extLst>
      <p:ext uri="{BB962C8B-B14F-4D97-AF65-F5344CB8AC3E}">
        <p14:creationId xmlns="" xmlns:p14="http://schemas.microsoft.com/office/powerpoint/2010/main" val="126900713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Varied mix of sectors took part</a:t>
            </a:r>
            <a:endParaRPr lang="en-GB" sz="2400" dirty="0"/>
          </a:p>
        </p:txBody>
      </p:sp>
      <p:sp>
        <p:nvSpPr>
          <p:cNvPr id="7" name="Content Placeholder 2"/>
          <p:cNvSpPr txBox="1">
            <a:spLocks/>
          </p:cNvSpPr>
          <p:nvPr/>
        </p:nvSpPr>
        <p:spPr>
          <a:xfrm>
            <a:off x="2411760" y="6480720"/>
            <a:ext cx="4788532"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Q1. Which membership category do you fall into?  </a:t>
            </a:r>
            <a:r>
              <a:rPr lang="en-GB" sz="1000" dirty="0" smtClean="0">
                <a:solidFill>
                  <a:srgbClr val="0070C0"/>
                </a:solidFill>
                <a:latin typeface="Gill Sans MT" pitchFamily="34" charset="0"/>
              </a:rPr>
              <a:t>Base: 85</a:t>
            </a:r>
            <a:r>
              <a:rPr lang="en-GB" sz="1000" dirty="0" smtClean="0">
                <a:solidFill>
                  <a:srgbClr val="FF0000"/>
                </a:solidFill>
                <a:latin typeface="Gill Sans MT" pitchFamily="34" charset="0"/>
              </a:rPr>
              <a:t>  </a:t>
            </a:r>
          </a:p>
        </p:txBody>
      </p:sp>
      <p:pic>
        <p:nvPicPr>
          <p:cNvPr id="1026" name="Picture 2"/>
          <p:cNvPicPr>
            <a:picLocks noChangeAspect="1" noChangeArrowheads="1"/>
          </p:cNvPicPr>
          <p:nvPr/>
        </p:nvPicPr>
        <p:blipFill>
          <a:blip r:embed="rId3" cstate="print"/>
          <a:srcRect l="3738" t="9159" r="50000"/>
          <a:stretch>
            <a:fillRect/>
          </a:stretch>
        </p:blipFill>
        <p:spPr bwMode="auto">
          <a:xfrm>
            <a:off x="2303748" y="1196752"/>
            <a:ext cx="4536504" cy="4547062"/>
          </a:xfrm>
          <a:prstGeom prst="rect">
            <a:avLst/>
          </a:prstGeom>
          <a:noFill/>
          <a:ln w="9525">
            <a:noFill/>
            <a:miter lim="800000"/>
            <a:headEnd/>
            <a:tailEnd/>
          </a:ln>
          <a:effectLst/>
        </p:spPr>
      </p:pic>
    </p:spTree>
    <p:extLst>
      <p:ext uri="{BB962C8B-B14F-4D97-AF65-F5344CB8AC3E}">
        <p14:creationId xmlns="" xmlns:p14="http://schemas.microsoft.com/office/powerpoint/2010/main" val="12494148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results"/>
          <p:cNvPicPr>
            <a:picLocks noChangeAspect="1" noChangeArrowheads="1"/>
          </p:cNvPicPr>
          <p:nvPr/>
        </p:nvPicPr>
        <p:blipFill>
          <a:blip r:embed="rId2" cstate="print"/>
          <a:srcRect l="9006" r="3820"/>
          <a:stretch>
            <a:fillRect/>
          </a:stretch>
        </p:blipFill>
        <p:spPr bwMode="auto">
          <a:xfrm>
            <a:off x="0" y="-27384"/>
            <a:ext cx="9144000" cy="6885384"/>
          </a:xfrm>
          <a:prstGeom prst="rect">
            <a:avLst/>
          </a:prstGeom>
          <a:noFill/>
        </p:spPr>
      </p:pic>
    </p:spTree>
    <p:extLst>
      <p:ext uri="{BB962C8B-B14F-4D97-AF65-F5344CB8AC3E}">
        <p14:creationId xmlns="" xmlns:p14="http://schemas.microsoft.com/office/powerpoint/2010/main" val="526906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39553" y="2063718"/>
            <a:ext cx="6120680" cy="3935519"/>
          </a:xfrm>
          <a:prstGeom prst="rect">
            <a:avLst/>
          </a:prstGeom>
          <a:noFill/>
          <a:ln w="9525">
            <a:noFill/>
            <a:miter lim="800000"/>
            <a:headEnd/>
            <a:tailEnd/>
          </a:ln>
          <a:effectLst/>
        </p:spPr>
      </p:pic>
      <p:sp>
        <p:nvSpPr>
          <p:cNvPr id="8" name="Content Placeholder 2"/>
          <p:cNvSpPr txBox="1">
            <a:spLocks/>
          </p:cNvSpPr>
          <p:nvPr/>
        </p:nvSpPr>
        <p:spPr>
          <a:xfrm>
            <a:off x="2195736" y="6367680"/>
            <a:ext cx="5112568" cy="476672"/>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Q2. Compared with </a:t>
            </a:r>
            <a:r>
              <a:rPr lang="en-US" sz="1000" dirty="0" smtClean="0">
                <a:solidFill>
                  <a:srgbClr val="0070C0"/>
                </a:solidFill>
                <a:latin typeface="Gill Sans MT" pitchFamily="34" charset="0"/>
              </a:rPr>
              <a:t>August and September in </a:t>
            </a:r>
            <a:r>
              <a:rPr lang="en-US" sz="1000" dirty="0" smtClean="0">
                <a:solidFill>
                  <a:srgbClr val="0070C0"/>
                </a:solidFill>
                <a:latin typeface="Gill Sans MT" pitchFamily="34" charset="0"/>
              </a:rPr>
              <a:t>2018, were your bookings / visitor numbers / customer orders for the same period in 2019: higher, about the same or lower? </a:t>
            </a:r>
            <a:r>
              <a:rPr lang="en-GB" sz="1000" dirty="0">
                <a:solidFill>
                  <a:srgbClr val="0070C0"/>
                </a:solidFill>
                <a:latin typeface="Gill Sans MT" pitchFamily="34" charset="0"/>
              </a:rPr>
              <a:t>Base: </a:t>
            </a:r>
            <a:r>
              <a:rPr lang="en-GB" sz="1000" dirty="0" smtClean="0">
                <a:solidFill>
                  <a:srgbClr val="0070C0"/>
                </a:solidFill>
                <a:latin typeface="Gill Sans MT" pitchFamily="34" charset="0"/>
              </a:rPr>
              <a:t>85</a:t>
            </a:r>
            <a:r>
              <a:rPr lang="en-GB" sz="1000" dirty="0" smtClean="0">
                <a:solidFill>
                  <a:srgbClr val="FF0000"/>
                </a:solidFill>
                <a:latin typeface="Gill Sans MT" pitchFamily="34" charset="0"/>
              </a:rPr>
              <a:t> </a:t>
            </a:r>
          </a:p>
        </p:txBody>
      </p:sp>
      <p:sp>
        <p:nvSpPr>
          <p:cNvPr id="12" name="Content Placeholder 2"/>
          <p:cNvSpPr txBox="1">
            <a:spLocks/>
          </p:cNvSpPr>
          <p:nvPr/>
        </p:nvSpPr>
        <p:spPr>
          <a:xfrm>
            <a:off x="4173720" y="1412776"/>
            <a:ext cx="2700300" cy="782833"/>
          </a:xfrm>
          <a:prstGeom prst="rect">
            <a:avLst/>
          </a:prstGeom>
          <a:ln>
            <a:noFill/>
          </a:ln>
        </p:spPr>
        <p:txBody>
          <a:bodyPr vert="horz" lIns="91440" tIns="45720" rIns="91440" bIns="45720" rtlCol="0">
            <a:noAutofit/>
          </a:bodyPr>
          <a:lstStyle/>
          <a:p>
            <a:pPr marR="0" lvl="0" algn="ctr" defTabSz="914400" rtl="0" eaLnBrk="1" fontAlgn="auto" latinLnBrk="0" hangingPunct="1">
              <a:lnSpc>
                <a:spcPct val="100000"/>
              </a:lnSpc>
              <a:spcAft>
                <a:spcPts val="0"/>
              </a:spcAft>
              <a:buClrTx/>
              <a:buSzTx/>
              <a:tabLst/>
              <a:defRPr/>
            </a:pPr>
            <a:r>
              <a:rPr kumimoji="0" lang="en-GB" sz="1600" u="none" strike="noStrike" kern="1200" cap="none" spc="0" normalizeH="0" baseline="0" noProof="0" dirty="0" smtClean="0">
                <a:ln>
                  <a:noFill/>
                </a:ln>
                <a:solidFill>
                  <a:srgbClr val="0070C0"/>
                </a:solidFill>
                <a:effectLst/>
                <a:uLnTx/>
                <a:uFillTx/>
                <a:latin typeface="Gill Sans MT" pitchFamily="34" charset="0"/>
                <a:ea typeface="+mn-ea"/>
                <a:cs typeface="+mn-cs"/>
              </a:rPr>
              <a:t>On average,</a:t>
            </a:r>
            <a:r>
              <a:rPr kumimoji="0" lang="en-GB" sz="1600" u="none" strike="noStrike" kern="1200" cap="none" spc="0" normalizeH="0" noProof="0" dirty="0" smtClean="0">
                <a:ln>
                  <a:noFill/>
                </a:ln>
                <a:solidFill>
                  <a:srgbClr val="0070C0"/>
                </a:solidFill>
                <a:effectLst/>
                <a:uLnTx/>
                <a:uFillTx/>
                <a:latin typeface="Gill Sans MT" pitchFamily="34" charset="0"/>
                <a:ea typeface="+mn-ea"/>
                <a:cs typeface="+mn-cs"/>
              </a:rPr>
              <a:t> orders INCREASED by </a:t>
            </a:r>
            <a:r>
              <a:rPr lang="en-GB" sz="2000" b="1" noProof="0" dirty="0" smtClean="0">
                <a:solidFill>
                  <a:srgbClr val="0070C0"/>
                </a:solidFill>
                <a:latin typeface="Gill Sans MT" pitchFamily="34" charset="0"/>
              </a:rPr>
              <a:t>20</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endParaRPr kumimoji="0" lang="en-GB" sz="2000" b="1" u="none" strike="noStrike" kern="1200" cap="none" spc="0" normalizeH="0" baseline="0" noProof="0" dirty="0">
              <a:ln>
                <a:noFill/>
              </a:ln>
              <a:solidFill>
                <a:srgbClr val="0070C0"/>
              </a:solidFill>
              <a:effectLst/>
              <a:uLnTx/>
              <a:uFillTx/>
              <a:latin typeface="Gill Sans MT" pitchFamily="34" charset="0"/>
              <a:ea typeface="+mn-ea"/>
              <a:cs typeface="+mn-cs"/>
            </a:endParaRPr>
          </a:p>
        </p:txBody>
      </p:sp>
      <p:sp>
        <p:nvSpPr>
          <p:cNvPr id="11" name="Content Placeholder 2"/>
          <p:cNvSpPr txBox="1">
            <a:spLocks/>
          </p:cNvSpPr>
          <p:nvPr/>
        </p:nvSpPr>
        <p:spPr>
          <a:xfrm>
            <a:off x="179512" y="2481406"/>
            <a:ext cx="2868226" cy="916299"/>
          </a:xfrm>
          <a:prstGeom prst="rect">
            <a:avLst/>
          </a:prstGeom>
          <a:ln>
            <a:noFill/>
          </a:ln>
        </p:spPr>
        <p:txBody>
          <a:bodyPr vert="horz" lIns="91440" tIns="45720" rIns="91440" bIns="45720" rtlCol="0">
            <a:noAutofit/>
          </a:bodyPr>
          <a:lstStyle/>
          <a:p>
            <a:pPr marR="0" lvl="0" algn="ctr" defTabSz="914400" rtl="0" eaLnBrk="1" fontAlgn="auto" latinLnBrk="0" hangingPunct="1">
              <a:lnSpc>
                <a:spcPct val="100000"/>
              </a:lnSpc>
              <a:spcAft>
                <a:spcPts val="0"/>
              </a:spcAft>
              <a:buClrTx/>
              <a:buSzTx/>
              <a:tabLst/>
              <a:defRPr/>
            </a:pPr>
            <a:r>
              <a:rPr kumimoji="0" lang="en-GB" sz="1600" u="none" strike="noStrike" kern="1200" cap="none" spc="0" normalizeH="0" baseline="0" noProof="0" dirty="0" smtClean="0">
                <a:ln>
                  <a:noFill/>
                </a:ln>
                <a:solidFill>
                  <a:srgbClr val="0070C0"/>
                </a:solidFill>
                <a:effectLst/>
                <a:uLnTx/>
                <a:uFillTx/>
                <a:latin typeface="Gill Sans MT" pitchFamily="34" charset="0"/>
                <a:ea typeface="+mn-ea"/>
                <a:cs typeface="+mn-cs"/>
              </a:rPr>
              <a:t>On average,</a:t>
            </a:r>
            <a:r>
              <a:rPr kumimoji="0" lang="en-GB" sz="1600" u="none" strike="noStrike" kern="1200" cap="none" spc="0" normalizeH="0" noProof="0" dirty="0" smtClean="0">
                <a:ln>
                  <a:noFill/>
                </a:ln>
                <a:solidFill>
                  <a:srgbClr val="0070C0"/>
                </a:solidFill>
                <a:effectLst/>
                <a:uLnTx/>
                <a:uFillTx/>
                <a:latin typeface="Gill Sans MT" pitchFamily="34" charset="0"/>
                <a:ea typeface="+mn-ea"/>
                <a:cs typeface="+mn-cs"/>
              </a:rPr>
              <a:t> orders DECREASED by </a:t>
            </a:r>
            <a:r>
              <a:rPr lang="en-GB" sz="2000" b="1" noProof="0" dirty="0" smtClean="0">
                <a:solidFill>
                  <a:srgbClr val="0070C0"/>
                </a:solidFill>
                <a:latin typeface="Gill Sans MT" pitchFamily="34" charset="0"/>
              </a:rPr>
              <a:t>12</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endParaRPr kumimoji="0" lang="en-GB" sz="2000" b="1" u="none" strike="noStrike" kern="1200" cap="none" spc="0" normalizeH="0" baseline="0" noProof="0" dirty="0">
              <a:ln>
                <a:noFill/>
              </a:ln>
              <a:solidFill>
                <a:srgbClr val="0070C0"/>
              </a:solidFill>
              <a:effectLst/>
              <a:uLnTx/>
              <a:uFillTx/>
              <a:latin typeface="Gill Sans MT" pitchFamily="34" charset="0"/>
              <a:ea typeface="+mn-ea"/>
              <a:cs typeface="+mn-cs"/>
            </a:endParaRPr>
          </a:p>
        </p:txBody>
      </p:sp>
      <p:sp>
        <p:nvSpPr>
          <p:cNvPr id="15" name="Rectangle 14"/>
          <p:cNvSpPr/>
          <p:nvPr/>
        </p:nvSpPr>
        <p:spPr>
          <a:xfrm>
            <a:off x="7380312" y="5517232"/>
            <a:ext cx="1763688" cy="1224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16" name="Content Placeholder 2"/>
          <p:cNvSpPr txBox="1">
            <a:spLocks/>
          </p:cNvSpPr>
          <p:nvPr/>
        </p:nvSpPr>
        <p:spPr>
          <a:xfrm>
            <a:off x="6732240" y="1700809"/>
            <a:ext cx="2406203" cy="1800200"/>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1500" b="1" dirty="0" smtClean="0">
                <a:solidFill>
                  <a:srgbClr val="002060"/>
                </a:solidFill>
                <a:latin typeface="Gill Sans MT" pitchFamily="34" charset="0"/>
              </a:rPr>
              <a:t>Solid increases for many sectors:</a:t>
            </a:r>
          </a:p>
          <a:p>
            <a:pPr lvl="0" algn="ctr">
              <a:defRPr/>
            </a:pPr>
            <a:r>
              <a:rPr lang="en-GB" sz="1500" dirty="0" smtClean="0">
                <a:solidFill>
                  <a:srgbClr val="002060"/>
                </a:solidFill>
                <a:latin typeface="Gill Sans MT" pitchFamily="34" charset="0"/>
              </a:rPr>
              <a:t>Destinations (57%) , Service Providers (56%) &amp; Tour Operators  (53%) all showed largely positive levels of business</a:t>
            </a:r>
          </a:p>
        </p:txBody>
      </p:sp>
      <p:sp>
        <p:nvSpPr>
          <p:cNvPr id="17" name="Content Placeholder 2"/>
          <p:cNvSpPr txBox="1">
            <a:spLocks/>
          </p:cNvSpPr>
          <p:nvPr/>
        </p:nvSpPr>
        <p:spPr>
          <a:xfrm>
            <a:off x="6732240" y="3645024"/>
            <a:ext cx="2406203" cy="1512168"/>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1500" b="1" dirty="0" smtClean="0">
                <a:solidFill>
                  <a:srgbClr val="002060"/>
                </a:solidFill>
                <a:latin typeface="Gill Sans MT" pitchFamily="34" charset="0"/>
              </a:rPr>
              <a:t>Accommodation Providers struggle:</a:t>
            </a:r>
          </a:p>
          <a:p>
            <a:pPr lvl="0" algn="ctr">
              <a:defRPr/>
            </a:pPr>
            <a:r>
              <a:rPr lang="en-GB" sz="1500" dirty="0" smtClean="0">
                <a:solidFill>
                  <a:srgbClr val="002060"/>
                </a:solidFill>
                <a:latin typeface="Gill Sans MT" pitchFamily="34" charset="0"/>
              </a:rPr>
              <a:t>Less than a quarter (22%) saw increased business, with 56% noticing decreases in the past year</a:t>
            </a:r>
          </a:p>
        </p:txBody>
      </p:sp>
      <p:sp>
        <p:nvSpPr>
          <p:cNvPr id="14" name="Title 13"/>
          <p:cNvSpPr>
            <a:spLocks noGrp="1"/>
          </p:cNvSpPr>
          <p:nvPr>
            <p:ph type="title"/>
          </p:nvPr>
        </p:nvSpPr>
        <p:spPr>
          <a:ln>
            <a:noFill/>
          </a:ln>
        </p:spPr>
        <p:txBody>
          <a:bodyPr/>
          <a:lstStyle/>
          <a:p>
            <a:r>
              <a:rPr lang="en-GB" sz="2400" dirty="0" smtClean="0"/>
              <a:t>Nearly half (49%) had increased business </a:t>
            </a:r>
            <a:endParaRPr lang="en-GB" sz="2400" dirty="0"/>
          </a:p>
        </p:txBody>
      </p:sp>
      <p:sp>
        <p:nvSpPr>
          <p:cNvPr id="18" name="Content Placeholder 2"/>
          <p:cNvSpPr txBox="1">
            <a:spLocks/>
          </p:cNvSpPr>
          <p:nvPr/>
        </p:nvSpPr>
        <p:spPr>
          <a:xfrm>
            <a:off x="0" y="512448"/>
            <a:ext cx="9144000" cy="648072"/>
          </a:xfrm>
          <a:prstGeom prst="rect">
            <a:avLst/>
          </a:prstGeom>
        </p:spPr>
        <p:txBody>
          <a:bodyPr vert="horz" lIns="91440" tIns="45720" rIns="91440" bIns="45720" rtlCol="0">
            <a:noAutofit/>
          </a:bodyPr>
          <a:lstStyle/>
          <a:p>
            <a:pPr lvl="0" algn="ctr">
              <a:defRPr/>
            </a:pPr>
            <a:r>
              <a:rPr lang="en-GB" sz="1600" dirty="0" smtClean="0">
                <a:solidFill>
                  <a:srgbClr val="0070C0"/>
                </a:solidFill>
                <a:latin typeface="Gill Sans MT" pitchFamily="34" charset="0"/>
              </a:rPr>
              <a:t>In </a:t>
            </a:r>
            <a:r>
              <a:rPr lang="en-GB" sz="1600" dirty="0" smtClean="0">
                <a:solidFill>
                  <a:srgbClr val="0070C0"/>
                </a:solidFill>
                <a:latin typeface="Gill Sans MT" pitchFamily="34" charset="0"/>
              </a:rPr>
              <a:t>August &amp; September ‘19 </a:t>
            </a:r>
            <a:r>
              <a:rPr lang="en-GB" sz="1600" dirty="0" smtClean="0">
                <a:solidFill>
                  <a:srgbClr val="0070C0"/>
                </a:solidFill>
                <a:latin typeface="Gill Sans MT" pitchFamily="34" charset="0"/>
              </a:rPr>
              <a:t>compared with the same months in ‘18</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p>
          <a:p>
            <a:pPr lvl="0" algn="ctr">
              <a:defRPr/>
            </a:pPr>
            <a:r>
              <a:rPr lang="en-GB" sz="1600" dirty="0" smtClean="0">
                <a:solidFill>
                  <a:srgbClr val="0070C0"/>
                </a:solidFill>
                <a:latin typeface="Gill Sans MT" pitchFamily="34" charset="0"/>
              </a:rPr>
              <a:t>with bookings/ visitor numbers/ customer orders </a:t>
            </a:r>
            <a:endParaRPr kumimoji="0" lang="en-GB" sz="1600" b="1" u="none" strike="noStrike" kern="1200" cap="none" spc="0" normalizeH="0" baseline="0" noProof="0" dirty="0">
              <a:ln>
                <a:noFill/>
              </a:ln>
              <a:solidFill>
                <a:srgbClr val="0070C0"/>
              </a:solidFill>
              <a:effectLst/>
              <a:uLnTx/>
              <a:uFillTx/>
              <a:latin typeface="Gill Sans MT" pitchFamily="34" charset="0"/>
              <a:ea typeface="+mn-ea"/>
              <a:cs typeface="+mn-cs"/>
            </a:endParaRPr>
          </a:p>
        </p:txBody>
      </p:sp>
      <p:cxnSp>
        <p:nvCxnSpPr>
          <p:cNvPr id="13" name="Straight Arrow Connector 12"/>
          <p:cNvCxnSpPr/>
          <p:nvPr/>
        </p:nvCxnSpPr>
        <p:spPr>
          <a:xfrm>
            <a:off x="1547664" y="3356992"/>
            <a:ext cx="0"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580112" y="2195609"/>
            <a:ext cx="0" cy="36004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GeorginaC\Downloads\Icons\booking-app.png"/>
          <p:cNvPicPr>
            <a:picLocks noChangeAspect="1" noChangeArrowheads="1"/>
          </p:cNvPicPr>
          <p:nvPr/>
        </p:nvPicPr>
        <p:blipFill>
          <a:blip r:embed="rId3" cstate="print"/>
          <a:srcRect/>
          <a:stretch>
            <a:fillRect/>
          </a:stretch>
        </p:blipFill>
        <p:spPr bwMode="auto">
          <a:xfrm>
            <a:off x="7740352" y="5277396"/>
            <a:ext cx="1403648" cy="1403648"/>
          </a:xfrm>
          <a:prstGeom prst="rect">
            <a:avLst/>
          </a:prstGeom>
          <a:noFill/>
        </p:spPr>
      </p:pic>
    </p:spTree>
    <p:extLst>
      <p:ext uri="{BB962C8B-B14F-4D97-AF65-F5344CB8AC3E}">
        <p14:creationId xmlns="" xmlns:p14="http://schemas.microsoft.com/office/powerpoint/2010/main" val="263569281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5d06d76982234ebc8f628f716aedf875-segmented-clip-art.jpg"/>
          <p:cNvPicPr>
            <a:picLocks noChangeAspect="1"/>
          </p:cNvPicPr>
          <p:nvPr/>
        </p:nvPicPr>
        <p:blipFill>
          <a:blip r:embed="rId2" cstate="screen"/>
          <a:stretch>
            <a:fillRect/>
          </a:stretch>
        </p:blipFill>
        <p:spPr>
          <a:xfrm>
            <a:off x="1403648" y="942307"/>
            <a:ext cx="3335387" cy="1246392"/>
          </a:xfrm>
          <a:prstGeom prst="rect">
            <a:avLst/>
          </a:prstGeom>
        </p:spPr>
      </p:pic>
      <p:pic>
        <p:nvPicPr>
          <p:cNvPr id="18" name="Picture 17" descr="5d06d76982234ebc8f628f716aedf875-segmented-clip-art.jpg"/>
          <p:cNvPicPr>
            <a:picLocks noChangeAspect="1"/>
          </p:cNvPicPr>
          <p:nvPr/>
        </p:nvPicPr>
        <p:blipFill>
          <a:blip r:embed="rId2" cstate="screen"/>
          <a:stretch>
            <a:fillRect/>
          </a:stretch>
        </p:blipFill>
        <p:spPr>
          <a:xfrm>
            <a:off x="251520" y="2492896"/>
            <a:ext cx="3597528" cy="2036204"/>
          </a:xfrm>
          <a:prstGeom prst="rect">
            <a:avLst/>
          </a:prstGeom>
        </p:spPr>
      </p:pic>
      <p:pic>
        <p:nvPicPr>
          <p:cNvPr id="10" name="Picture 9" descr="5d06d76982234ebc8f628f716aedf875-segmented-clip-art.jpg"/>
          <p:cNvPicPr>
            <a:picLocks noChangeAspect="1"/>
          </p:cNvPicPr>
          <p:nvPr/>
        </p:nvPicPr>
        <p:blipFill>
          <a:blip r:embed="rId2" cstate="screen"/>
          <a:stretch>
            <a:fillRect/>
          </a:stretch>
        </p:blipFill>
        <p:spPr>
          <a:xfrm flipH="1" flipV="1">
            <a:off x="5266195" y="4197657"/>
            <a:ext cx="3736384" cy="1389580"/>
          </a:xfrm>
          <a:prstGeom prst="rect">
            <a:avLst/>
          </a:prstGeom>
          <a:ln>
            <a:noFill/>
          </a:ln>
        </p:spPr>
      </p:pic>
      <p:pic>
        <p:nvPicPr>
          <p:cNvPr id="6" name="Picture 5" descr="5d06d76982234ebc8f628f716aedf875-segmented-clip-art.jpg"/>
          <p:cNvPicPr>
            <a:picLocks noChangeAspect="1"/>
          </p:cNvPicPr>
          <p:nvPr/>
        </p:nvPicPr>
        <p:blipFill>
          <a:blip r:embed="rId2" cstate="screen"/>
          <a:stretch>
            <a:fillRect/>
          </a:stretch>
        </p:blipFill>
        <p:spPr>
          <a:xfrm flipH="1">
            <a:off x="5524388" y="1105347"/>
            <a:ext cx="3396536" cy="2010702"/>
          </a:xfrm>
          <a:prstGeom prst="rect">
            <a:avLst/>
          </a:prstGeom>
        </p:spPr>
      </p:pic>
      <p:pic>
        <p:nvPicPr>
          <p:cNvPr id="8" name="Picture 7" descr="5d06d76982234ebc8f628f716aedf875-segmented-clip-art.jpg"/>
          <p:cNvPicPr>
            <a:picLocks noChangeAspect="1"/>
          </p:cNvPicPr>
          <p:nvPr/>
        </p:nvPicPr>
        <p:blipFill>
          <a:blip r:embed="rId2" cstate="screen"/>
          <a:stretch>
            <a:fillRect/>
          </a:stretch>
        </p:blipFill>
        <p:spPr>
          <a:xfrm flipV="1">
            <a:off x="1115616" y="4499132"/>
            <a:ext cx="3744416" cy="1594164"/>
          </a:xfrm>
          <a:prstGeom prst="rect">
            <a:avLst/>
          </a:prstGeom>
          <a:ln>
            <a:noFill/>
          </a:ln>
        </p:spPr>
      </p:pic>
      <p:sp>
        <p:nvSpPr>
          <p:cNvPr id="11" name="Content Placeholder 2"/>
          <p:cNvSpPr txBox="1">
            <a:spLocks/>
          </p:cNvSpPr>
          <p:nvPr/>
        </p:nvSpPr>
        <p:spPr>
          <a:xfrm>
            <a:off x="467544" y="5517232"/>
            <a:ext cx="2232248" cy="936104"/>
          </a:xfrm>
          <a:prstGeom prst="rect">
            <a:avLst/>
          </a:prstGeom>
        </p:spPr>
        <p:txBody>
          <a:bodyPr vert="horz" lIns="91440" tIns="45720" rIns="91440" bIns="45720" rtlCol="0">
            <a:noAutofit/>
          </a:bodyPr>
          <a:lstStyle/>
          <a:p>
            <a:pPr lvl="0" algn="ctr">
              <a:defRPr/>
            </a:pPr>
            <a:endParaRPr lang="en-GB" i="1" dirty="0" smtClean="0">
              <a:solidFill>
                <a:srgbClr val="0070C0"/>
              </a:solidFill>
              <a:latin typeface="Gill Sans MT" pitchFamily="34" charset="0"/>
            </a:endParaRPr>
          </a:p>
        </p:txBody>
      </p:sp>
      <p:sp>
        <p:nvSpPr>
          <p:cNvPr id="12" name="TextBox 11"/>
          <p:cNvSpPr txBox="1"/>
          <p:nvPr/>
        </p:nvSpPr>
        <p:spPr>
          <a:xfrm>
            <a:off x="107504" y="188641"/>
            <a:ext cx="9036496" cy="461665"/>
          </a:xfrm>
          <a:prstGeom prst="rect">
            <a:avLst/>
          </a:prstGeom>
          <a:noFill/>
          <a:ln>
            <a:noFill/>
          </a:ln>
        </p:spPr>
        <p:txBody>
          <a:bodyPr wrap="square" rtlCol="0">
            <a:spAutoFit/>
          </a:bodyPr>
          <a:lstStyle/>
          <a:p>
            <a:pPr lvl="0">
              <a:defRPr/>
            </a:pPr>
            <a:r>
              <a:rPr lang="en-GB" sz="2400" b="1" dirty="0" smtClean="0">
                <a:solidFill>
                  <a:srgbClr val="0070C0"/>
                </a:solidFill>
                <a:latin typeface="Segoe Print" pitchFamily="2" charset="0"/>
              </a:rPr>
              <a:t>Why did your bookings/visitor numbers/orders </a:t>
            </a:r>
            <a:r>
              <a:rPr lang="en-GB" sz="2400" b="1" dirty="0" smtClean="0">
                <a:solidFill>
                  <a:srgbClr val="00B050"/>
                </a:solidFill>
                <a:latin typeface="Segoe Print" pitchFamily="2" charset="0"/>
              </a:rPr>
              <a:t>increase?</a:t>
            </a:r>
          </a:p>
        </p:txBody>
      </p:sp>
      <p:sp>
        <p:nvSpPr>
          <p:cNvPr id="15" name="Content Placeholder 2"/>
          <p:cNvSpPr txBox="1">
            <a:spLocks/>
          </p:cNvSpPr>
          <p:nvPr/>
        </p:nvSpPr>
        <p:spPr>
          <a:xfrm>
            <a:off x="2627784" y="6453336"/>
            <a:ext cx="4104456"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Q2b. </a:t>
            </a:r>
            <a:r>
              <a:rPr lang="en-GB" sz="1000" dirty="0" smtClean="0">
                <a:solidFill>
                  <a:srgbClr val="0070C0"/>
                </a:solidFill>
                <a:latin typeface="Gill Sans MT" pitchFamily="34" charset="0"/>
              </a:rPr>
              <a:t>Why did your bookings/visitor numbers/orders increase? Base: 43</a:t>
            </a:r>
            <a:endParaRPr lang="en-GB" sz="1000" dirty="0" smtClean="0">
              <a:solidFill>
                <a:srgbClr val="FF0000"/>
              </a:solidFill>
              <a:latin typeface="Gill Sans MT" pitchFamily="34" charset="0"/>
            </a:endParaRPr>
          </a:p>
        </p:txBody>
      </p:sp>
      <p:pic>
        <p:nvPicPr>
          <p:cNvPr id="16" name="Picture 15" descr="400_F_6199015_Ost8V646z6lWxHgTBriba5gkUwWttUv8.jpg"/>
          <p:cNvPicPr>
            <a:picLocks noChangeAspect="1"/>
          </p:cNvPicPr>
          <p:nvPr/>
        </p:nvPicPr>
        <p:blipFill>
          <a:blip r:embed="rId3" cstate="print"/>
          <a:srcRect t="57560"/>
          <a:stretch>
            <a:fillRect/>
          </a:stretch>
        </p:blipFill>
        <p:spPr>
          <a:xfrm>
            <a:off x="3732794" y="3116049"/>
            <a:ext cx="2951312" cy="1081608"/>
          </a:xfrm>
          <a:prstGeom prst="rect">
            <a:avLst/>
          </a:prstGeom>
          <a:ln>
            <a:noFill/>
          </a:ln>
          <a:effectLst>
            <a:softEdge rad="112500"/>
          </a:effectLst>
        </p:spPr>
      </p:pic>
      <p:sp>
        <p:nvSpPr>
          <p:cNvPr id="2" name="Rectangle 1"/>
          <p:cNvSpPr/>
          <p:nvPr/>
        </p:nvSpPr>
        <p:spPr>
          <a:xfrm>
            <a:off x="5410212" y="4656529"/>
            <a:ext cx="3482268" cy="830997"/>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“We have a larger international audience in particular Americans and Chinese.”</a:t>
            </a:r>
          </a:p>
          <a:p>
            <a:pPr algn="ctr"/>
            <a:r>
              <a:rPr lang="en-GB" sz="1600" b="1" i="1" dirty="0" smtClean="0">
                <a:solidFill>
                  <a:srgbClr val="0070C0"/>
                </a:solidFill>
                <a:latin typeface="Gill Sans MT" pitchFamily="34" charset="0"/>
              </a:rPr>
              <a:t>- Attraction</a:t>
            </a:r>
            <a:endParaRPr lang="en-GB" sz="1600" b="1" i="1" dirty="0">
              <a:solidFill>
                <a:srgbClr val="0070C0"/>
              </a:solidFill>
              <a:latin typeface="Gill Sans MT" pitchFamily="34" charset="0"/>
            </a:endParaRPr>
          </a:p>
        </p:txBody>
      </p:sp>
      <p:sp>
        <p:nvSpPr>
          <p:cNvPr id="13" name="Rectangle 12"/>
          <p:cNvSpPr/>
          <p:nvPr/>
        </p:nvSpPr>
        <p:spPr>
          <a:xfrm>
            <a:off x="395536" y="2592200"/>
            <a:ext cx="3240360" cy="1323439"/>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“Business has grown, uncertainty about </a:t>
            </a:r>
            <a:r>
              <a:rPr lang="en-GB" sz="1600" i="1" dirty="0" err="1" smtClean="0">
                <a:solidFill>
                  <a:srgbClr val="0070C0"/>
                </a:solidFill>
                <a:latin typeface="Gill Sans MT" pitchFamily="34" charset="0"/>
              </a:rPr>
              <a:t>Brexit</a:t>
            </a:r>
            <a:r>
              <a:rPr lang="en-GB" sz="1600" i="1" dirty="0" smtClean="0">
                <a:solidFill>
                  <a:srgbClr val="0070C0"/>
                </a:solidFill>
                <a:latin typeface="Gill Sans MT" pitchFamily="34" charset="0"/>
              </a:rPr>
              <a:t> had slowed bookings, but as it has been going on for such a long time, bookings have started to pick up again” </a:t>
            </a:r>
            <a:r>
              <a:rPr lang="en-GB" sz="1600" b="1" i="1" dirty="0" smtClean="0">
                <a:solidFill>
                  <a:srgbClr val="0070C0"/>
                </a:solidFill>
                <a:latin typeface="Gill Sans MT" pitchFamily="34" charset="0"/>
              </a:rPr>
              <a:t>- Tour Operator</a:t>
            </a:r>
            <a:endParaRPr lang="en-GB" sz="1600" b="1" i="1" dirty="0">
              <a:solidFill>
                <a:srgbClr val="0070C0"/>
              </a:solidFill>
              <a:latin typeface="Gill Sans MT" pitchFamily="34" charset="0"/>
            </a:endParaRPr>
          </a:p>
        </p:txBody>
      </p:sp>
      <p:sp>
        <p:nvSpPr>
          <p:cNvPr id="14" name="Rectangle 13"/>
          <p:cNvSpPr/>
          <p:nvPr/>
        </p:nvSpPr>
        <p:spPr>
          <a:xfrm>
            <a:off x="1430944" y="1116033"/>
            <a:ext cx="3168352" cy="584775"/>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“Increased awareness of our tour and low rate of Sterling </a:t>
            </a:r>
            <a:r>
              <a:rPr lang="en-GB" sz="1600" b="1" i="1" dirty="0" smtClean="0">
                <a:solidFill>
                  <a:srgbClr val="0070C0"/>
                </a:solidFill>
                <a:latin typeface="Gill Sans MT" pitchFamily="34" charset="0"/>
              </a:rPr>
              <a:t>- Attraction</a:t>
            </a:r>
            <a:endParaRPr lang="en-GB" sz="1600" b="1" i="1" dirty="0">
              <a:solidFill>
                <a:srgbClr val="0070C0"/>
              </a:solidFill>
              <a:latin typeface="Gill Sans MT" pitchFamily="34" charset="0"/>
            </a:endParaRPr>
          </a:p>
        </p:txBody>
      </p:sp>
      <p:sp>
        <p:nvSpPr>
          <p:cNvPr id="17" name="Rectangle 16"/>
          <p:cNvSpPr/>
          <p:nvPr/>
        </p:nvSpPr>
        <p:spPr>
          <a:xfrm>
            <a:off x="1349056" y="4937400"/>
            <a:ext cx="3168352" cy="1077218"/>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“Recovery of London as an attractive destination in the US market, weak £, stronger US/Canadian economies.” </a:t>
            </a:r>
          </a:p>
          <a:p>
            <a:pPr algn="ctr"/>
            <a:r>
              <a:rPr lang="en-GB" sz="1600" b="1" i="1" dirty="0" smtClean="0">
                <a:solidFill>
                  <a:srgbClr val="0070C0"/>
                </a:solidFill>
                <a:latin typeface="Gill Sans MT" pitchFamily="34" charset="0"/>
              </a:rPr>
              <a:t>– Tour Operator</a:t>
            </a:r>
            <a:endParaRPr lang="en-GB" sz="1600" b="1" i="1" dirty="0">
              <a:solidFill>
                <a:srgbClr val="0070C0"/>
              </a:solidFill>
              <a:latin typeface="Gill Sans MT" pitchFamily="34" charset="0"/>
            </a:endParaRPr>
          </a:p>
        </p:txBody>
      </p:sp>
      <p:sp>
        <p:nvSpPr>
          <p:cNvPr id="19" name="Rectangle 18"/>
          <p:cNvSpPr/>
          <p:nvPr/>
        </p:nvSpPr>
        <p:spPr>
          <a:xfrm>
            <a:off x="5792852" y="1214168"/>
            <a:ext cx="2901019" cy="1323439"/>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“The exchange rate . The poor pound is good for us. We have been doing more marketing work and more social media.”</a:t>
            </a:r>
          </a:p>
          <a:p>
            <a:pPr algn="ctr"/>
            <a:r>
              <a:rPr lang="en-GB" sz="1600" b="1" i="1" dirty="0" smtClean="0">
                <a:solidFill>
                  <a:srgbClr val="0070C0"/>
                </a:solidFill>
                <a:latin typeface="Gill Sans MT" pitchFamily="34" charset="0"/>
              </a:rPr>
              <a:t>-  Service Provider</a:t>
            </a:r>
            <a:endParaRPr lang="en-GB" sz="1600" b="1" i="1" dirty="0">
              <a:solidFill>
                <a:srgbClr val="0070C0"/>
              </a:solidFill>
              <a:latin typeface="Gill Sans MT" pitchFamily="34" charset="0"/>
            </a:endParaRPr>
          </a:p>
        </p:txBody>
      </p:sp>
    </p:spTree>
    <p:extLst>
      <p:ext uri="{BB962C8B-B14F-4D97-AF65-F5344CB8AC3E}">
        <p14:creationId xmlns="" xmlns:p14="http://schemas.microsoft.com/office/powerpoint/2010/main" val="65149923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5d06d76982234ebc8f628f716aedf875-segmented-clip-art.jpg"/>
          <p:cNvPicPr>
            <a:picLocks noChangeAspect="1"/>
          </p:cNvPicPr>
          <p:nvPr/>
        </p:nvPicPr>
        <p:blipFill>
          <a:blip r:embed="rId2" cstate="screen"/>
          <a:stretch>
            <a:fillRect/>
          </a:stretch>
        </p:blipFill>
        <p:spPr>
          <a:xfrm flipH="1" flipV="1">
            <a:off x="4333456" y="3673931"/>
            <a:ext cx="4270991" cy="2131331"/>
          </a:xfrm>
          <a:prstGeom prst="rect">
            <a:avLst/>
          </a:prstGeom>
        </p:spPr>
      </p:pic>
      <p:pic>
        <p:nvPicPr>
          <p:cNvPr id="18" name="Picture 17" descr="5d06d76982234ebc8f628f716aedf875-segmented-clip-art.jpg"/>
          <p:cNvPicPr>
            <a:picLocks noChangeAspect="1"/>
          </p:cNvPicPr>
          <p:nvPr/>
        </p:nvPicPr>
        <p:blipFill>
          <a:blip r:embed="rId2" cstate="screen"/>
          <a:stretch>
            <a:fillRect/>
          </a:stretch>
        </p:blipFill>
        <p:spPr>
          <a:xfrm>
            <a:off x="323528" y="1196752"/>
            <a:ext cx="3816424" cy="1955235"/>
          </a:xfrm>
          <a:prstGeom prst="rect">
            <a:avLst/>
          </a:prstGeom>
        </p:spPr>
      </p:pic>
      <p:pic>
        <p:nvPicPr>
          <p:cNvPr id="16" name="Picture 15" descr="400_F_6199015_Ost8V646z6lWxHgTBriba5gkUwWttUv8.jpg"/>
          <p:cNvPicPr>
            <a:picLocks noChangeAspect="1"/>
          </p:cNvPicPr>
          <p:nvPr/>
        </p:nvPicPr>
        <p:blipFill>
          <a:blip r:embed="rId3" cstate="print"/>
          <a:srcRect t="57560"/>
          <a:stretch>
            <a:fillRect/>
          </a:stretch>
        </p:blipFill>
        <p:spPr>
          <a:xfrm>
            <a:off x="2194338" y="2996773"/>
            <a:ext cx="3023320" cy="1107998"/>
          </a:xfrm>
          <a:prstGeom prst="rect">
            <a:avLst/>
          </a:prstGeom>
          <a:ln>
            <a:noFill/>
          </a:ln>
          <a:effectLst>
            <a:softEdge rad="112500"/>
          </a:effectLst>
        </p:spPr>
      </p:pic>
      <p:pic>
        <p:nvPicPr>
          <p:cNvPr id="8" name="Picture 7" descr="5d06d76982234ebc8f628f716aedf875-segmented-clip-art.jpg"/>
          <p:cNvPicPr>
            <a:picLocks noChangeAspect="1"/>
          </p:cNvPicPr>
          <p:nvPr/>
        </p:nvPicPr>
        <p:blipFill>
          <a:blip r:embed="rId2" cstate="screen"/>
          <a:stretch>
            <a:fillRect/>
          </a:stretch>
        </p:blipFill>
        <p:spPr>
          <a:xfrm flipV="1">
            <a:off x="621655" y="4184549"/>
            <a:ext cx="2870225" cy="1692722"/>
          </a:xfrm>
          <a:prstGeom prst="rect">
            <a:avLst/>
          </a:prstGeom>
        </p:spPr>
      </p:pic>
      <p:sp>
        <p:nvSpPr>
          <p:cNvPr id="11" name="Content Placeholder 2"/>
          <p:cNvSpPr txBox="1">
            <a:spLocks/>
          </p:cNvSpPr>
          <p:nvPr/>
        </p:nvSpPr>
        <p:spPr>
          <a:xfrm>
            <a:off x="539552" y="4653136"/>
            <a:ext cx="2952328" cy="1224136"/>
          </a:xfrm>
          <a:prstGeom prst="rect">
            <a:avLst/>
          </a:prstGeom>
        </p:spPr>
        <p:txBody>
          <a:bodyPr vert="horz" lIns="91440" tIns="45720" rIns="91440" bIns="45720" rtlCol="0">
            <a:noAutofit/>
          </a:bodyPr>
          <a:lstStyle/>
          <a:p>
            <a:pPr lvl="0" algn="ctr">
              <a:defRPr/>
            </a:pPr>
            <a:endParaRPr lang="en-GB" i="1" dirty="0" smtClean="0">
              <a:solidFill>
                <a:srgbClr val="FF0000"/>
              </a:solidFill>
              <a:latin typeface="Gill Sans MT" pitchFamily="34" charset="0"/>
            </a:endParaRPr>
          </a:p>
        </p:txBody>
      </p:sp>
      <p:sp>
        <p:nvSpPr>
          <p:cNvPr id="12" name="TextBox 11"/>
          <p:cNvSpPr txBox="1"/>
          <p:nvPr/>
        </p:nvSpPr>
        <p:spPr>
          <a:xfrm>
            <a:off x="149032" y="188640"/>
            <a:ext cx="8964488" cy="461665"/>
          </a:xfrm>
          <a:prstGeom prst="rect">
            <a:avLst/>
          </a:prstGeom>
          <a:noFill/>
          <a:ln>
            <a:noFill/>
          </a:ln>
        </p:spPr>
        <p:txBody>
          <a:bodyPr wrap="square" rtlCol="0">
            <a:spAutoFit/>
          </a:bodyPr>
          <a:lstStyle/>
          <a:p>
            <a:pPr lvl="0">
              <a:defRPr/>
            </a:pPr>
            <a:r>
              <a:rPr lang="en-GB" sz="2400" b="1" dirty="0" smtClean="0">
                <a:solidFill>
                  <a:srgbClr val="0070C0"/>
                </a:solidFill>
                <a:latin typeface="Segoe Print" pitchFamily="2" charset="0"/>
              </a:rPr>
              <a:t>Why did your bookings/visitor numbers/orders </a:t>
            </a:r>
            <a:r>
              <a:rPr lang="en-GB" sz="2400" b="1" dirty="0" smtClean="0">
                <a:solidFill>
                  <a:srgbClr val="C00000"/>
                </a:solidFill>
                <a:latin typeface="Segoe Print" pitchFamily="2" charset="0"/>
              </a:rPr>
              <a:t>decrease?</a:t>
            </a:r>
          </a:p>
        </p:txBody>
      </p:sp>
      <p:sp>
        <p:nvSpPr>
          <p:cNvPr id="15" name="Content Placeholder 2"/>
          <p:cNvSpPr txBox="1">
            <a:spLocks/>
          </p:cNvSpPr>
          <p:nvPr/>
        </p:nvSpPr>
        <p:spPr>
          <a:xfrm>
            <a:off x="2555776" y="6453336"/>
            <a:ext cx="4104456"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Q2d. </a:t>
            </a:r>
            <a:r>
              <a:rPr lang="en-GB" sz="1000" dirty="0" smtClean="0">
                <a:solidFill>
                  <a:srgbClr val="0070C0"/>
                </a:solidFill>
                <a:latin typeface="Gill Sans MT" pitchFamily="34" charset="0"/>
              </a:rPr>
              <a:t>Why did your bookings/visitor numbers/orders decrease? Base: 17</a:t>
            </a:r>
            <a:endParaRPr lang="en-GB" sz="1000" dirty="0" smtClean="0">
              <a:solidFill>
                <a:srgbClr val="FF0000"/>
              </a:solidFill>
              <a:latin typeface="Gill Sans MT" pitchFamily="34" charset="0"/>
            </a:endParaRPr>
          </a:p>
        </p:txBody>
      </p:sp>
      <p:pic>
        <p:nvPicPr>
          <p:cNvPr id="21" name="Picture 20" descr="5d06d76982234ebc8f628f716aedf875-segmented-clip-art.jpg"/>
          <p:cNvPicPr>
            <a:picLocks noChangeAspect="1"/>
          </p:cNvPicPr>
          <p:nvPr/>
        </p:nvPicPr>
        <p:blipFill>
          <a:blip r:embed="rId2" cstate="screen"/>
          <a:stretch>
            <a:fillRect/>
          </a:stretch>
        </p:blipFill>
        <p:spPr>
          <a:xfrm flipH="1">
            <a:off x="4427984" y="1268760"/>
            <a:ext cx="4538148" cy="1728191"/>
          </a:xfrm>
          <a:prstGeom prst="rect">
            <a:avLst/>
          </a:prstGeom>
        </p:spPr>
      </p:pic>
      <p:sp>
        <p:nvSpPr>
          <p:cNvPr id="17" name="Rectangle 16"/>
          <p:cNvSpPr/>
          <p:nvPr/>
        </p:nvSpPr>
        <p:spPr>
          <a:xfrm>
            <a:off x="4631276" y="4382521"/>
            <a:ext cx="3829156" cy="1323439"/>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“Probably </a:t>
            </a:r>
            <a:r>
              <a:rPr lang="en-GB" sz="1600" i="1" dirty="0" err="1" smtClean="0">
                <a:solidFill>
                  <a:srgbClr val="0070C0"/>
                </a:solidFill>
                <a:latin typeface="Gill Sans MT" pitchFamily="34" charset="0"/>
              </a:rPr>
              <a:t>Brexit</a:t>
            </a:r>
            <a:r>
              <a:rPr lang="en-GB" sz="1600" i="1" dirty="0" smtClean="0">
                <a:solidFill>
                  <a:srgbClr val="0070C0"/>
                </a:solidFill>
                <a:latin typeface="Gill Sans MT" pitchFamily="34" charset="0"/>
              </a:rPr>
              <a:t>. Our customers are from Spain and Italy. They are confused and think they need a passport. They are uncertain if they are allowed to travel.” </a:t>
            </a:r>
          </a:p>
          <a:p>
            <a:pPr algn="ctr"/>
            <a:r>
              <a:rPr lang="en-GB" sz="1600" b="1" i="1" dirty="0" smtClean="0">
                <a:solidFill>
                  <a:srgbClr val="0070C0"/>
                </a:solidFill>
                <a:latin typeface="Gill Sans MT" pitchFamily="34" charset="0"/>
              </a:rPr>
              <a:t>- Tour Operator</a:t>
            </a:r>
            <a:endParaRPr lang="en-GB" sz="1600" b="1" i="1" dirty="0">
              <a:solidFill>
                <a:srgbClr val="0070C0"/>
              </a:solidFill>
              <a:latin typeface="Gill Sans MT" pitchFamily="34" charset="0"/>
            </a:endParaRPr>
          </a:p>
        </p:txBody>
      </p:sp>
      <p:sp>
        <p:nvSpPr>
          <p:cNvPr id="19" name="Rectangle 18"/>
          <p:cNvSpPr/>
          <p:nvPr/>
        </p:nvSpPr>
        <p:spPr>
          <a:xfrm>
            <a:off x="741928" y="4700750"/>
            <a:ext cx="2520280" cy="1077218"/>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“More business was booked through OTA's rather than traditional channels.”</a:t>
            </a:r>
          </a:p>
          <a:p>
            <a:pPr algn="ctr"/>
            <a:r>
              <a:rPr lang="en-GB" sz="1600" b="1" i="1" dirty="0" smtClean="0">
                <a:solidFill>
                  <a:srgbClr val="0070C0"/>
                </a:solidFill>
                <a:latin typeface="Gill Sans MT" pitchFamily="34" charset="0"/>
              </a:rPr>
              <a:t>- Accommodation</a:t>
            </a:r>
            <a:endParaRPr lang="en-GB" sz="1600" b="1" i="1" dirty="0">
              <a:solidFill>
                <a:srgbClr val="0070C0"/>
              </a:solidFill>
              <a:latin typeface="Gill Sans MT" pitchFamily="34" charset="0"/>
            </a:endParaRPr>
          </a:p>
        </p:txBody>
      </p:sp>
      <p:sp>
        <p:nvSpPr>
          <p:cNvPr id="20" name="Rectangle 19"/>
          <p:cNvSpPr/>
          <p:nvPr/>
        </p:nvSpPr>
        <p:spPr>
          <a:xfrm>
            <a:off x="467544" y="1412776"/>
            <a:ext cx="3456384" cy="1077218"/>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“Unknown but we reckon due to </a:t>
            </a:r>
            <a:r>
              <a:rPr lang="en-GB" sz="1600" i="1" dirty="0" err="1" smtClean="0">
                <a:solidFill>
                  <a:srgbClr val="0070C0"/>
                </a:solidFill>
                <a:latin typeface="Gill Sans MT" pitchFamily="34" charset="0"/>
              </a:rPr>
              <a:t>Brexit</a:t>
            </a:r>
            <a:r>
              <a:rPr lang="en-GB" sz="1600" i="1" dirty="0" smtClean="0">
                <a:solidFill>
                  <a:srgbClr val="0070C0"/>
                </a:solidFill>
                <a:latin typeface="Gill Sans MT" pitchFamily="34" charset="0"/>
              </a:rPr>
              <a:t>, changes in customer purchase behaviour due to the economical climate etc.” </a:t>
            </a:r>
          </a:p>
          <a:p>
            <a:pPr algn="ctr"/>
            <a:r>
              <a:rPr lang="en-GB" sz="1600" b="1" i="1" dirty="0" smtClean="0">
                <a:solidFill>
                  <a:srgbClr val="0070C0"/>
                </a:solidFill>
                <a:latin typeface="Gill Sans MT" pitchFamily="34" charset="0"/>
              </a:rPr>
              <a:t>-  Attraction</a:t>
            </a:r>
            <a:endParaRPr lang="en-GB" sz="1600" b="1" i="1" dirty="0">
              <a:solidFill>
                <a:srgbClr val="0070C0"/>
              </a:solidFill>
              <a:latin typeface="Gill Sans MT" pitchFamily="34" charset="0"/>
            </a:endParaRPr>
          </a:p>
        </p:txBody>
      </p:sp>
      <p:sp>
        <p:nvSpPr>
          <p:cNvPr id="22" name="Rectangle 21"/>
          <p:cNvSpPr/>
          <p:nvPr/>
        </p:nvSpPr>
        <p:spPr>
          <a:xfrm>
            <a:off x="4564464" y="1388382"/>
            <a:ext cx="4392488" cy="1077218"/>
          </a:xfrm>
          <a:prstGeom prst="rect">
            <a:avLst/>
          </a:prstGeom>
          <a:ln>
            <a:noFill/>
          </a:ln>
        </p:spPr>
        <p:txBody>
          <a:bodyPr wrap="square">
            <a:spAutoFit/>
          </a:bodyPr>
          <a:lstStyle/>
          <a:p>
            <a:pPr algn="ctr"/>
            <a:r>
              <a:rPr lang="en-GB" sz="1600" i="1" dirty="0" smtClean="0">
                <a:solidFill>
                  <a:srgbClr val="0070C0"/>
                </a:solidFill>
                <a:latin typeface="Gill Sans MT" pitchFamily="34" charset="0"/>
              </a:rPr>
              <a:t>“China is our main market and more people are booking on line, They use a tour guide from China directly and use a local agency in China to save costs”</a:t>
            </a:r>
          </a:p>
          <a:p>
            <a:pPr algn="ctr"/>
            <a:r>
              <a:rPr lang="en-GB" sz="1600" b="1" i="1" dirty="0" smtClean="0">
                <a:solidFill>
                  <a:srgbClr val="0070C0"/>
                </a:solidFill>
                <a:latin typeface="Gill Sans MT" pitchFamily="34" charset="0"/>
              </a:rPr>
              <a:t>-  Service Provider</a:t>
            </a:r>
            <a:endParaRPr lang="en-GB" sz="1600" b="1" i="1" dirty="0">
              <a:solidFill>
                <a:srgbClr val="0070C0"/>
              </a:solidFill>
              <a:latin typeface="Gill Sans MT" pitchFamily="34" charset="0"/>
            </a:endParaRPr>
          </a:p>
        </p:txBody>
      </p:sp>
    </p:spTree>
    <p:extLst>
      <p:ext uri="{BB962C8B-B14F-4D97-AF65-F5344CB8AC3E}">
        <p14:creationId xmlns="" xmlns:p14="http://schemas.microsoft.com/office/powerpoint/2010/main" val="276265127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467544" y="2348880"/>
            <a:ext cx="5904656" cy="3714715"/>
          </a:xfrm>
          <a:prstGeom prst="rect">
            <a:avLst/>
          </a:prstGeom>
          <a:noFill/>
          <a:ln w="9525">
            <a:noFill/>
            <a:miter lim="800000"/>
            <a:headEnd/>
            <a:tailEnd/>
          </a:ln>
          <a:effectLst/>
        </p:spPr>
      </p:pic>
      <p:sp>
        <p:nvSpPr>
          <p:cNvPr id="12" name="Content Placeholder 2"/>
          <p:cNvSpPr txBox="1">
            <a:spLocks/>
          </p:cNvSpPr>
          <p:nvPr/>
        </p:nvSpPr>
        <p:spPr>
          <a:xfrm>
            <a:off x="4167248" y="1305936"/>
            <a:ext cx="2520280" cy="1296144"/>
          </a:xfrm>
          <a:prstGeom prst="rect">
            <a:avLst/>
          </a:prstGeom>
          <a:ln>
            <a:noFill/>
          </a:ln>
        </p:spPr>
        <p:txBody>
          <a:bodyPr vert="horz" lIns="91440" tIns="45720" rIns="91440" bIns="45720" rtlCol="0">
            <a:noAutofit/>
          </a:bodyPr>
          <a:lstStyle/>
          <a:p>
            <a:pPr marR="0" lvl="0" algn="ctr" defTabSz="914400" rtl="0" eaLnBrk="1" fontAlgn="auto" latinLnBrk="0" hangingPunct="1">
              <a:lnSpc>
                <a:spcPct val="100000"/>
              </a:lnSpc>
              <a:spcAft>
                <a:spcPts val="0"/>
              </a:spcAft>
              <a:buClrTx/>
              <a:buSzTx/>
              <a:tabLst/>
              <a:defRPr/>
            </a:pPr>
            <a:r>
              <a:rPr kumimoji="0" lang="en-GB" sz="1600" u="none" strike="noStrike" kern="1200" cap="none" spc="0" normalizeH="0" baseline="0" noProof="0" dirty="0" smtClean="0">
                <a:ln>
                  <a:noFill/>
                </a:ln>
                <a:solidFill>
                  <a:srgbClr val="0070C0"/>
                </a:solidFill>
                <a:effectLst/>
                <a:uLnTx/>
                <a:uFillTx/>
                <a:latin typeface="Gill Sans MT" pitchFamily="34" charset="0"/>
                <a:ea typeface="+mn-ea"/>
                <a:cs typeface="+mn-cs"/>
              </a:rPr>
              <a:t>On average,</a:t>
            </a:r>
            <a:r>
              <a:rPr kumimoji="0" lang="en-GB" sz="1600" u="none" strike="noStrike" kern="1200" cap="none" spc="0" normalizeH="0" noProof="0" dirty="0" smtClean="0">
                <a:ln>
                  <a:noFill/>
                </a:ln>
                <a:solidFill>
                  <a:srgbClr val="0070C0"/>
                </a:solidFill>
                <a:effectLst/>
                <a:uLnTx/>
                <a:uFillTx/>
                <a:latin typeface="Gill Sans MT" pitchFamily="34" charset="0"/>
                <a:ea typeface="+mn-ea"/>
                <a:cs typeface="+mn-cs"/>
              </a:rPr>
              <a:t> yield rev INCREASED by </a:t>
            </a:r>
          </a:p>
          <a:p>
            <a:pPr marR="0" lvl="0" algn="ctr" defTabSz="914400" rtl="0" eaLnBrk="1" fontAlgn="auto" latinLnBrk="0" hangingPunct="1">
              <a:lnSpc>
                <a:spcPct val="100000"/>
              </a:lnSpc>
              <a:spcAft>
                <a:spcPts val="0"/>
              </a:spcAft>
              <a:buClrTx/>
              <a:buSzTx/>
              <a:tabLst/>
              <a:defRPr/>
            </a:pPr>
            <a:r>
              <a:rPr lang="en-GB" sz="2000" b="1" noProof="0" dirty="0" smtClean="0">
                <a:solidFill>
                  <a:srgbClr val="0070C0"/>
                </a:solidFill>
                <a:latin typeface="Gill Sans MT" pitchFamily="34" charset="0"/>
              </a:rPr>
              <a:t>18</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endParaRPr kumimoji="0" lang="en-GB" sz="2000" b="1" u="none" strike="noStrike" kern="1200" cap="none" spc="0" normalizeH="0" baseline="0" noProof="0" dirty="0">
              <a:ln>
                <a:noFill/>
              </a:ln>
              <a:solidFill>
                <a:srgbClr val="0070C0"/>
              </a:solidFill>
              <a:effectLst/>
              <a:uLnTx/>
              <a:uFillTx/>
              <a:latin typeface="Gill Sans MT" pitchFamily="34" charset="0"/>
              <a:ea typeface="+mn-ea"/>
              <a:cs typeface="+mn-cs"/>
            </a:endParaRPr>
          </a:p>
        </p:txBody>
      </p:sp>
      <p:sp>
        <p:nvSpPr>
          <p:cNvPr id="15" name="Rectangle 14"/>
          <p:cNvSpPr/>
          <p:nvPr/>
        </p:nvSpPr>
        <p:spPr>
          <a:xfrm>
            <a:off x="7380312" y="5499774"/>
            <a:ext cx="1763688" cy="1238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17" name="Content Placeholder 2"/>
          <p:cNvSpPr txBox="1">
            <a:spLocks/>
          </p:cNvSpPr>
          <p:nvPr/>
        </p:nvSpPr>
        <p:spPr>
          <a:xfrm>
            <a:off x="6732240" y="1268760"/>
            <a:ext cx="2411760" cy="1244720"/>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1500" b="1" dirty="0" smtClean="0">
                <a:solidFill>
                  <a:srgbClr val="002060"/>
                </a:solidFill>
                <a:latin typeface="Gill Sans MT" pitchFamily="34" charset="0"/>
              </a:rPr>
              <a:t>Service Providers see steady business:</a:t>
            </a:r>
          </a:p>
          <a:p>
            <a:pPr lvl="0" algn="ctr">
              <a:defRPr/>
            </a:pPr>
            <a:r>
              <a:rPr lang="en-GB" sz="1500" dirty="0" smtClean="0">
                <a:solidFill>
                  <a:srgbClr val="002060"/>
                </a:solidFill>
                <a:latin typeface="Gill Sans MT" pitchFamily="34" charset="0"/>
              </a:rPr>
              <a:t>Majority saw either similar (38%) or increased (50%) yields compared to last year</a:t>
            </a:r>
          </a:p>
        </p:txBody>
      </p:sp>
      <p:sp>
        <p:nvSpPr>
          <p:cNvPr id="14" name="Title 13"/>
          <p:cNvSpPr>
            <a:spLocks noGrp="1"/>
          </p:cNvSpPr>
          <p:nvPr>
            <p:ph type="title"/>
          </p:nvPr>
        </p:nvSpPr>
        <p:spPr>
          <a:xfrm>
            <a:off x="-1" y="0"/>
            <a:ext cx="9144239" cy="562074"/>
          </a:xfrm>
          <a:ln>
            <a:noFill/>
          </a:ln>
        </p:spPr>
        <p:txBody>
          <a:bodyPr/>
          <a:lstStyle/>
          <a:p>
            <a:r>
              <a:rPr lang="en-GB" sz="2400" dirty="0" smtClean="0"/>
              <a:t>Half of members (51%) increased revenue yield</a:t>
            </a:r>
            <a:endParaRPr lang="en-GB" sz="2400" dirty="0"/>
          </a:p>
        </p:txBody>
      </p:sp>
      <p:sp>
        <p:nvSpPr>
          <p:cNvPr id="18" name="Content Placeholder 2"/>
          <p:cNvSpPr txBox="1">
            <a:spLocks/>
          </p:cNvSpPr>
          <p:nvPr/>
        </p:nvSpPr>
        <p:spPr>
          <a:xfrm>
            <a:off x="0" y="532961"/>
            <a:ext cx="9144000" cy="648072"/>
          </a:xfrm>
          <a:prstGeom prst="rect">
            <a:avLst/>
          </a:prstGeom>
        </p:spPr>
        <p:txBody>
          <a:bodyPr vert="horz" lIns="91440" tIns="45720" rIns="91440" bIns="45720" rtlCol="0">
            <a:noAutofit/>
          </a:bodyPr>
          <a:lstStyle/>
          <a:p>
            <a:pPr lvl="0" algn="ctr">
              <a:defRPr/>
            </a:pPr>
            <a:r>
              <a:rPr lang="en-GB" sz="1600" dirty="0" smtClean="0">
                <a:solidFill>
                  <a:srgbClr val="0070C0"/>
                </a:solidFill>
                <a:latin typeface="Gill Sans MT" pitchFamily="34" charset="0"/>
              </a:rPr>
              <a:t>In </a:t>
            </a:r>
            <a:r>
              <a:rPr lang="en-GB" sz="1600" dirty="0" smtClean="0">
                <a:solidFill>
                  <a:srgbClr val="0070C0"/>
                </a:solidFill>
                <a:latin typeface="Gill Sans MT" pitchFamily="34" charset="0"/>
              </a:rPr>
              <a:t>August &amp; September ‘19 </a:t>
            </a:r>
            <a:r>
              <a:rPr lang="en-GB" sz="1600" dirty="0" smtClean="0">
                <a:solidFill>
                  <a:srgbClr val="0070C0"/>
                </a:solidFill>
                <a:latin typeface="Gill Sans MT" pitchFamily="34" charset="0"/>
              </a:rPr>
              <a:t>compared with the same months in ‘18</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p>
        </p:txBody>
      </p:sp>
      <p:sp>
        <p:nvSpPr>
          <p:cNvPr id="20" name="Content Placeholder 2"/>
          <p:cNvSpPr txBox="1">
            <a:spLocks/>
          </p:cNvSpPr>
          <p:nvPr/>
        </p:nvSpPr>
        <p:spPr>
          <a:xfrm>
            <a:off x="2273270" y="6381328"/>
            <a:ext cx="4788532" cy="476672"/>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Q3. Compared with </a:t>
            </a:r>
            <a:r>
              <a:rPr lang="en-US" sz="1000" dirty="0" smtClean="0">
                <a:solidFill>
                  <a:srgbClr val="0070C0"/>
                </a:solidFill>
                <a:latin typeface="Gill Sans MT" pitchFamily="34" charset="0"/>
              </a:rPr>
              <a:t>August and September </a:t>
            </a:r>
            <a:r>
              <a:rPr lang="en-US" sz="1000" dirty="0" smtClean="0">
                <a:solidFill>
                  <a:srgbClr val="0070C0"/>
                </a:solidFill>
                <a:latin typeface="Gill Sans MT" pitchFamily="34" charset="0"/>
              </a:rPr>
              <a:t>2018</a:t>
            </a:r>
            <a:r>
              <a:rPr lang="en-US" sz="1000" dirty="0" smtClean="0">
                <a:solidFill>
                  <a:srgbClr val="0070C0"/>
                </a:solidFill>
                <a:latin typeface="Gill Sans MT" pitchFamily="34" charset="0"/>
              </a:rPr>
              <a:t>, was your revenue yield for the same period in 2019: higher, about the same or lower?  </a:t>
            </a:r>
            <a:r>
              <a:rPr lang="en-GB" sz="1000" dirty="0" smtClean="0">
                <a:solidFill>
                  <a:srgbClr val="0070C0"/>
                </a:solidFill>
                <a:latin typeface="Gill Sans MT" pitchFamily="34" charset="0"/>
              </a:rPr>
              <a:t>Base: 85</a:t>
            </a:r>
            <a:endParaRPr lang="en-GB" sz="1000" dirty="0" smtClean="0">
              <a:solidFill>
                <a:srgbClr val="FF0000"/>
              </a:solidFill>
              <a:latin typeface="Gill Sans MT" pitchFamily="34" charset="0"/>
            </a:endParaRPr>
          </a:p>
        </p:txBody>
      </p:sp>
      <p:sp>
        <p:nvSpPr>
          <p:cNvPr id="21" name="Content Placeholder 2"/>
          <p:cNvSpPr txBox="1">
            <a:spLocks/>
          </p:cNvSpPr>
          <p:nvPr/>
        </p:nvSpPr>
        <p:spPr>
          <a:xfrm>
            <a:off x="6732240" y="2609616"/>
            <a:ext cx="2411999" cy="1512169"/>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1500" b="1" dirty="0" smtClean="0">
                <a:solidFill>
                  <a:srgbClr val="002060"/>
                </a:solidFill>
                <a:latin typeface="Gill Sans MT" pitchFamily="34" charset="0"/>
              </a:rPr>
              <a:t>Tour Operators and Attractions largely prospering:</a:t>
            </a:r>
          </a:p>
          <a:p>
            <a:pPr lvl="0" algn="ctr">
              <a:defRPr/>
            </a:pPr>
            <a:r>
              <a:rPr lang="en-GB" sz="1500" dirty="0" smtClean="0">
                <a:solidFill>
                  <a:srgbClr val="002060"/>
                </a:solidFill>
                <a:latin typeface="Gill Sans MT" pitchFamily="34" charset="0"/>
              </a:rPr>
              <a:t>Over half of TOs (59%) and Attractions (52%) increased yield compared to last year.</a:t>
            </a:r>
          </a:p>
        </p:txBody>
      </p:sp>
      <p:cxnSp>
        <p:nvCxnSpPr>
          <p:cNvPr id="24" name="Straight Arrow Connector 23"/>
          <p:cNvCxnSpPr/>
          <p:nvPr/>
        </p:nvCxnSpPr>
        <p:spPr>
          <a:xfrm>
            <a:off x="1434712" y="3645024"/>
            <a:ext cx="0" cy="69443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251520" y="2708920"/>
            <a:ext cx="2520280" cy="1121832"/>
          </a:xfrm>
          <a:prstGeom prst="rect">
            <a:avLst/>
          </a:prstGeom>
          <a:ln>
            <a:noFill/>
          </a:ln>
        </p:spPr>
        <p:txBody>
          <a:bodyPr vert="horz" lIns="91440" tIns="45720" rIns="91440" bIns="45720" rtlCol="0">
            <a:noAutofit/>
          </a:bodyPr>
          <a:lstStyle/>
          <a:p>
            <a:pPr marR="0" lvl="0" algn="ctr" defTabSz="914400" rtl="0" eaLnBrk="1" fontAlgn="auto" latinLnBrk="0" hangingPunct="1">
              <a:lnSpc>
                <a:spcPct val="100000"/>
              </a:lnSpc>
              <a:spcAft>
                <a:spcPts val="0"/>
              </a:spcAft>
              <a:buClrTx/>
              <a:buSzTx/>
              <a:tabLst/>
              <a:defRPr/>
            </a:pPr>
            <a:r>
              <a:rPr kumimoji="0" lang="en-GB" sz="1600" u="none" strike="noStrike" kern="1200" cap="none" spc="0" normalizeH="0" baseline="0" noProof="0" dirty="0" smtClean="0">
                <a:ln>
                  <a:noFill/>
                </a:ln>
                <a:solidFill>
                  <a:srgbClr val="0070C0"/>
                </a:solidFill>
                <a:effectLst/>
                <a:uLnTx/>
                <a:uFillTx/>
                <a:latin typeface="Gill Sans MT" pitchFamily="34" charset="0"/>
                <a:ea typeface="+mn-ea"/>
                <a:cs typeface="+mn-cs"/>
              </a:rPr>
              <a:t>On average,</a:t>
            </a:r>
            <a:r>
              <a:rPr kumimoji="0" lang="en-GB" sz="1600" u="none" strike="noStrike" kern="1200" cap="none" spc="0" normalizeH="0" noProof="0" dirty="0" smtClean="0">
                <a:ln>
                  <a:noFill/>
                </a:ln>
                <a:solidFill>
                  <a:srgbClr val="0070C0"/>
                </a:solidFill>
                <a:effectLst/>
                <a:uLnTx/>
                <a:uFillTx/>
                <a:latin typeface="Gill Sans MT" pitchFamily="34" charset="0"/>
                <a:ea typeface="+mn-ea"/>
                <a:cs typeface="+mn-cs"/>
              </a:rPr>
              <a:t> yield rev DECREASED by </a:t>
            </a:r>
          </a:p>
          <a:p>
            <a:pPr marR="0" lvl="0" algn="ctr" defTabSz="914400" rtl="0" eaLnBrk="1" fontAlgn="auto" latinLnBrk="0" hangingPunct="1">
              <a:lnSpc>
                <a:spcPct val="100000"/>
              </a:lnSpc>
              <a:spcAft>
                <a:spcPts val="0"/>
              </a:spcAft>
              <a:buClrTx/>
              <a:buSzTx/>
              <a:tabLst/>
              <a:defRPr/>
            </a:pPr>
            <a:r>
              <a:rPr lang="en-GB" sz="2000" b="1" noProof="0" dirty="0" smtClean="0">
                <a:solidFill>
                  <a:srgbClr val="0070C0"/>
                </a:solidFill>
                <a:latin typeface="Gill Sans MT" pitchFamily="34" charset="0"/>
              </a:rPr>
              <a:t>12</a:t>
            </a:r>
            <a:r>
              <a:rPr kumimoji="0" lang="en-GB" sz="2000" b="1" u="none" strike="noStrike" kern="1200" cap="none" spc="0" normalizeH="0" noProof="0" dirty="0" smtClean="0">
                <a:ln>
                  <a:noFill/>
                </a:ln>
                <a:solidFill>
                  <a:srgbClr val="0070C0"/>
                </a:solidFill>
                <a:effectLst/>
                <a:uLnTx/>
                <a:uFillTx/>
                <a:latin typeface="Gill Sans MT" pitchFamily="34" charset="0"/>
                <a:ea typeface="+mn-ea"/>
                <a:cs typeface="+mn-cs"/>
              </a:rPr>
              <a:t>% </a:t>
            </a:r>
            <a:endParaRPr kumimoji="0" lang="en-GB" sz="2000" b="1" u="none" strike="noStrike" kern="1200" cap="none" spc="0" normalizeH="0" baseline="0" noProof="0" dirty="0">
              <a:ln>
                <a:noFill/>
              </a:ln>
              <a:solidFill>
                <a:srgbClr val="0070C0"/>
              </a:solidFill>
              <a:effectLst/>
              <a:uLnTx/>
              <a:uFillTx/>
              <a:latin typeface="Gill Sans MT" pitchFamily="34" charset="0"/>
              <a:ea typeface="+mn-ea"/>
              <a:cs typeface="+mn-cs"/>
            </a:endParaRPr>
          </a:p>
        </p:txBody>
      </p:sp>
      <p:cxnSp>
        <p:nvCxnSpPr>
          <p:cNvPr id="25" name="Straight Arrow Connector 24"/>
          <p:cNvCxnSpPr/>
          <p:nvPr/>
        </p:nvCxnSpPr>
        <p:spPr>
          <a:xfrm>
            <a:off x="5364088" y="2259456"/>
            <a:ext cx="0" cy="4184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 name="Content Placeholder 2"/>
          <p:cNvSpPr txBox="1">
            <a:spLocks/>
          </p:cNvSpPr>
          <p:nvPr/>
        </p:nvSpPr>
        <p:spPr>
          <a:xfrm>
            <a:off x="6732240" y="4221088"/>
            <a:ext cx="2411760" cy="1047826"/>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sz="1500" b="1" dirty="0" smtClean="0">
                <a:solidFill>
                  <a:srgbClr val="002060"/>
                </a:solidFill>
                <a:latin typeface="Gill Sans MT" pitchFamily="34" charset="0"/>
              </a:rPr>
              <a:t>Accommodation struggles:</a:t>
            </a:r>
          </a:p>
          <a:p>
            <a:pPr lvl="0" algn="ctr">
              <a:defRPr/>
            </a:pPr>
            <a:r>
              <a:rPr lang="en-GB" sz="1500" dirty="0" smtClean="0">
                <a:solidFill>
                  <a:srgbClr val="002060"/>
                </a:solidFill>
                <a:latin typeface="Gill Sans MT" pitchFamily="34" charset="0"/>
              </a:rPr>
              <a:t>44% saw a decrease in yield compared to 2018</a:t>
            </a:r>
          </a:p>
        </p:txBody>
      </p:sp>
      <p:pic>
        <p:nvPicPr>
          <p:cNvPr id="2050" name="Picture 2" descr="C:\Users\GeorginaC\Downloads\Icons\coins.png"/>
          <p:cNvPicPr>
            <a:picLocks noChangeAspect="1" noChangeArrowheads="1"/>
          </p:cNvPicPr>
          <p:nvPr/>
        </p:nvPicPr>
        <p:blipFill>
          <a:blip r:embed="rId4" cstate="print"/>
          <a:srcRect b="7285"/>
          <a:stretch>
            <a:fillRect/>
          </a:stretch>
        </p:blipFill>
        <p:spPr bwMode="auto">
          <a:xfrm>
            <a:off x="7380312" y="5369406"/>
            <a:ext cx="1475656" cy="1368152"/>
          </a:xfrm>
          <a:prstGeom prst="rect">
            <a:avLst/>
          </a:prstGeom>
          <a:noFill/>
        </p:spPr>
      </p:pic>
    </p:spTree>
    <p:extLst>
      <p:ext uri="{BB962C8B-B14F-4D97-AF65-F5344CB8AC3E}">
        <p14:creationId xmlns="" xmlns:p14="http://schemas.microsoft.com/office/powerpoint/2010/main" val="267026511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467544" y="1412776"/>
            <a:ext cx="7549825" cy="4244751"/>
          </a:xfrm>
          <a:prstGeom prst="rect">
            <a:avLst/>
          </a:prstGeom>
          <a:noFill/>
          <a:ln w="9525">
            <a:noFill/>
            <a:miter lim="800000"/>
            <a:headEnd/>
            <a:tailEnd/>
          </a:ln>
          <a:effectLst/>
        </p:spPr>
      </p:pic>
      <p:sp>
        <p:nvSpPr>
          <p:cNvPr id="2" name="Title 1"/>
          <p:cNvSpPr>
            <a:spLocks noGrp="1"/>
          </p:cNvSpPr>
          <p:nvPr>
            <p:ph type="title"/>
          </p:nvPr>
        </p:nvSpPr>
        <p:spPr>
          <a:xfrm>
            <a:off x="0" y="0"/>
            <a:ext cx="9144000" cy="576064"/>
          </a:xfrm>
          <a:ln>
            <a:noFill/>
          </a:ln>
        </p:spPr>
        <p:txBody>
          <a:bodyPr>
            <a:noAutofit/>
          </a:bodyPr>
          <a:lstStyle/>
          <a:p>
            <a:r>
              <a:rPr lang="en-GB" sz="2400" dirty="0" smtClean="0"/>
              <a:t>USA and China market growth reach a similar level</a:t>
            </a:r>
            <a:endParaRPr lang="en-GB" sz="2400" dirty="0"/>
          </a:p>
        </p:txBody>
      </p:sp>
      <p:sp>
        <p:nvSpPr>
          <p:cNvPr id="14" name="Content Placeholder 2"/>
          <p:cNvSpPr txBox="1">
            <a:spLocks/>
          </p:cNvSpPr>
          <p:nvPr/>
        </p:nvSpPr>
        <p:spPr>
          <a:xfrm>
            <a:off x="2123728" y="6453336"/>
            <a:ext cx="4968552" cy="404664"/>
          </a:xfrm>
          <a:prstGeom prst="rect">
            <a:avLst/>
          </a:prstGeom>
        </p:spPr>
        <p:txBody>
          <a:bodyPr vert="horz" lIns="91440" tIns="45720" rIns="91440" bIns="45720" rtlCol="0">
            <a:noAutofit/>
          </a:bodyPr>
          <a:lstStyle/>
          <a:p>
            <a:pPr algn="ctr">
              <a:defRPr/>
            </a:pPr>
            <a:r>
              <a:rPr lang="en-US" sz="1000" dirty="0" smtClean="0">
                <a:solidFill>
                  <a:srgbClr val="0070C0"/>
                </a:solidFill>
                <a:latin typeface="Gill Sans MT" pitchFamily="34" charset="0"/>
              </a:rPr>
              <a:t>Q4. Select the main market that you are currently experiencing growth in. </a:t>
            </a:r>
            <a:r>
              <a:rPr lang="en-GB" sz="1000" dirty="0" smtClean="0">
                <a:solidFill>
                  <a:srgbClr val="0070C0"/>
                </a:solidFill>
                <a:latin typeface="Gill Sans MT" pitchFamily="34" charset="0"/>
              </a:rPr>
              <a:t>Base: 85</a:t>
            </a:r>
            <a:endParaRPr lang="en-GB" sz="1000" dirty="0" smtClean="0">
              <a:solidFill>
                <a:srgbClr val="FF0000"/>
              </a:solidFill>
              <a:latin typeface="Gill Sans MT" pitchFamily="34" charset="0"/>
            </a:endParaRPr>
          </a:p>
        </p:txBody>
      </p:sp>
      <p:sp>
        <p:nvSpPr>
          <p:cNvPr id="3" name="Rectangle 2"/>
          <p:cNvSpPr/>
          <p:nvPr/>
        </p:nvSpPr>
        <p:spPr>
          <a:xfrm>
            <a:off x="11308" y="6021288"/>
            <a:ext cx="2256436"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ontent Placeholder 2"/>
          <p:cNvSpPr txBox="1">
            <a:spLocks/>
          </p:cNvSpPr>
          <p:nvPr/>
        </p:nvSpPr>
        <p:spPr>
          <a:xfrm>
            <a:off x="7452320" y="1023132"/>
            <a:ext cx="1692949" cy="1037716"/>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b="1" dirty="0" smtClean="0">
                <a:solidFill>
                  <a:srgbClr val="002060"/>
                </a:solidFill>
                <a:latin typeface="Gill Sans MT" pitchFamily="34" charset="0"/>
              </a:rPr>
              <a:t>25% </a:t>
            </a:r>
          </a:p>
          <a:p>
            <a:pPr lvl="0" algn="ctr">
              <a:defRPr/>
            </a:pPr>
            <a:r>
              <a:rPr lang="en-GB" sz="1400" dirty="0" smtClean="0">
                <a:solidFill>
                  <a:srgbClr val="002060"/>
                </a:solidFill>
                <a:latin typeface="Gill Sans MT" pitchFamily="34" charset="0"/>
              </a:rPr>
              <a:t>Not experiencing growth from any overseas markets</a:t>
            </a:r>
          </a:p>
        </p:txBody>
      </p:sp>
      <p:sp>
        <p:nvSpPr>
          <p:cNvPr id="11" name="Content Placeholder 2"/>
          <p:cNvSpPr txBox="1">
            <a:spLocks/>
          </p:cNvSpPr>
          <p:nvPr/>
        </p:nvSpPr>
        <p:spPr>
          <a:xfrm>
            <a:off x="7452321" y="2359575"/>
            <a:ext cx="1692950" cy="925409"/>
          </a:xfrm>
          <a:prstGeom prst="rect">
            <a:avLst/>
          </a:prstGeom>
          <a:solidFill>
            <a:schemeClr val="accent1">
              <a:lumMod val="20000"/>
              <a:lumOff val="80000"/>
            </a:schemeClr>
          </a:solidFill>
          <a:ln>
            <a:noFill/>
          </a:ln>
        </p:spPr>
        <p:txBody>
          <a:bodyPr vert="horz" lIns="91440" tIns="45720" rIns="91440" bIns="45720" rtlCol="0">
            <a:noAutofit/>
          </a:bodyPr>
          <a:lstStyle/>
          <a:p>
            <a:pPr lvl="0" algn="ctr">
              <a:defRPr/>
            </a:pPr>
            <a:r>
              <a:rPr lang="en-GB" b="1" dirty="0">
                <a:solidFill>
                  <a:srgbClr val="002060"/>
                </a:solidFill>
                <a:latin typeface="Gill Sans MT" pitchFamily="34" charset="0"/>
              </a:rPr>
              <a:t>5</a:t>
            </a:r>
            <a:r>
              <a:rPr lang="en-GB" b="1" dirty="0" smtClean="0">
                <a:solidFill>
                  <a:srgbClr val="002060"/>
                </a:solidFill>
                <a:latin typeface="Gill Sans MT" pitchFamily="34" charset="0"/>
              </a:rPr>
              <a:t>% </a:t>
            </a:r>
          </a:p>
          <a:p>
            <a:pPr lvl="0" algn="ctr">
              <a:defRPr/>
            </a:pPr>
            <a:r>
              <a:rPr lang="en-GB" sz="1400" dirty="0" smtClean="0">
                <a:solidFill>
                  <a:srgbClr val="002060"/>
                </a:solidFill>
                <a:latin typeface="Gill Sans MT" pitchFamily="34" charset="0"/>
              </a:rPr>
              <a:t>Experiencing growth from Indian market</a:t>
            </a:r>
          </a:p>
        </p:txBody>
      </p:sp>
      <p:sp>
        <p:nvSpPr>
          <p:cNvPr id="12" name="Rectangle 11"/>
          <p:cNvSpPr/>
          <p:nvPr/>
        </p:nvSpPr>
        <p:spPr>
          <a:xfrm>
            <a:off x="8316416" y="5805264"/>
            <a:ext cx="827584"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C:\Users\GeorginaC\Downloads\Icons\china.png"/>
          <p:cNvPicPr>
            <a:picLocks noChangeAspect="1" noChangeArrowheads="1"/>
          </p:cNvPicPr>
          <p:nvPr/>
        </p:nvPicPr>
        <p:blipFill>
          <a:blip r:embed="rId4" cstate="print"/>
          <a:srcRect/>
          <a:stretch>
            <a:fillRect/>
          </a:stretch>
        </p:blipFill>
        <p:spPr bwMode="auto">
          <a:xfrm>
            <a:off x="7865525" y="5434591"/>
            <a:ext cx="1152000" cy="1152000"/>
          </a:xfrm>
          <a:prstGeom prst="rect">
            <a:avLst/>
          </a:prstGeom>
          <a:noFill/>
        </p:spPr>
      </p:pic>
      <p:pic>
        <p:nvPicPr>
          <p:cNvPr id="3075" name="Picture 3" descr="C:\Users\GeorginaC\Downloads\Icons\united-states.png"/>
          <p:cNvPicPr>
            <a:picLocks noChangeAspect="1" noChangeArrowheads="1"/>
          </p:cNvPicPr>
          <p:nvPr/>
        </p:nvPicPr>
        <p:blipFill>
          <a:blip r:embed="rId5" cstate="print"/>
          <a:srcRect/>
          <a:stretch>
            <a:fillRect/>
          </a:stretch>
        </p:blipFill>
        <p:spPr bwMode="auto">
          <a:xfrm>
            <a:off x="147613" y="5445224"/>
            <a:ext cx="1152000" cy="1152000"/>
          </a:xfrm>
          <a:prstGeom prst="rect">
            <a:avLst/>
          </a:prstGeom>
          <a:noFill/>
        </p:spPr>
      </p:pic>
    </p:spTree>
    <p:extLst>
      <p:ext uri="{BB962C8B-B14F-4D97-AF65-F5344CB8AC3E}">
        <p14:creationId xmlns="" xmlns:p14="http://schemas.microsoft.com/office/powerpoint/2010/main" val="4401000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25126</TotalTime>
  <Words>1255</Words>
  <Application>Microsoft Office PowerPoint</Application>
  <PresentationFormat>On-screen Show (4:3)</PresentationFormat>
  <Paragraphs>139</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Aims &amp; method</vt:lpstr>
      <vt:lpstr>Varied mix of sectors took part</vt:lpstr>
      <vt:lpstr>Slide 4</vt:lpstr>
      <vt:lpstr>Nearly half (49%) had increased business </vt:lpstr>
      <vt:lpstr>Slide 6</vt:lpstr>
      <vt:lpstr>Slide 7</vt:lpstr>
      <vt:lpstr>Half of members (51%) increased revenue yield</vt:lpstr>
      <vt:lpstr>USA and China market growth reach a similar level</vt:lpstr>
      <vt:lpstr>German, French &amp; Spanish markets show greatest decline</vt:lpstr>
      <vt:lpstr>Businesses confident in year ahead returns to just under half</vt:lpstr>
      <vt:lpstr>Robust markets &amp; forward bookings spark high confidence</vt:lpstr>
      <vt:lpstr>‘Brexit’ continues to dominate low confidence</vt:lpstr>
      <vt:lpstr>Over a ¼ have lost business due to barriers accessing finance</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nickl</dc:creator>
  <cp:lastModifiedBy>GeorginaC</cp:lastModifiedBy>
  <cp:revision>2310</cp:revision>
  <dcterms:created xsi:type="dcterms:W3CDTF">2009-10-16T15:57:04Z</dcterms:created>
  <dcterms:modified xsi:type="dcterms:W3CDTF">2019-11-04T10:34:54Z</dcterms:modified>
</cp:coreProperties>
</file>